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9" r:id="rId2"/>
    <p:sldId id="273" r:id="rId3"/>
    <p:sldId id="274" r:id="rId4"/>
    <p:sldId id="261" r:id="rId5"/>
    <p:sldId id="265" r:id="rId6"/>
    <p:sldId id="275" r:id="rId7"/>
    <p:sldId id="268" r:id="rId8"/>
    <p:sldId id="291" r:id="rId9"/>
    <p:sldId id="269" r:id="rId10"/>
    <p:sldId id="264" r:id="rId11"/>
    <p:sldId id="266" r:id="rId12"/>
    <p:sldId id="281" r:id="rId13"/>
    <p:sldId id="282" r:id="rId14"/>
    <p:sldId id="283" r:id="rId15"/>
    <p:sldId id="277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80" r:id="rId2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1" autoAdjust="0"/>
  </p:normalViewPr>
  <p:slideViewPr>
    <p:cSldViewPr>
      <p:cViewPr>
        <p:scale>
          <a:sx n="100" d="100"/>
          <a:sy n="100" d="100"/>
        </p:scale>
        <p:origin x="-432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FEB449-C72E-478C-8460-D131F536245E}" type="datetimeFigureOut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64D62B-8199-44A9-A91C-33CA7C16C5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8D3DC-A270-44D1-802B-0D369D0A2C77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32FE63-0E2B-4658-949A-3793C898322C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A61F-627B-4D2B-90C3-0B2FFF0371AB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AA0C2-3188-4949-A401-99E7B9B755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B45E-D89D-4EC1-A6EA-E17D76C9CDBE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057C2-0CE8-4AB2-8331-FDB084179B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8E6D0-D791-4DFF-9BD0-A281EF0245D6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821EC-AC99-4D60-901E-4A3765E6879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6939F-281D-4515-9DC6-E7DFE82191AB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E9CD1-3561-4176-8C79-9DBCE659CA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0823C-C2F6-494F-918B-4F718A501D29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2E27B-2910-4359-B0CA-8B0C8375FC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4BDCF-0AAD-4E50-BD6A-BA02CD2FA015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5C1A8-7993-4899-BE93-AD43CD9C2E4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F04-AA03-48D0-9E22-C96D979F49D2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F7C74-E871-4279-AD1D-34F3B54BB4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41909-293F-41C6-9258-155864282CEB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8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C33E-74C6-4840-98AD-3AF745C900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FE54F-FCB9-47E4-9B32-60B058646133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4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C9DAE-800E-4A22-90C4-BDB62AD912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234D-E0BC-4FE3-95D8-22E599559BE3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05853-BA14-4C54-B02D-879CFE97E9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A0124-C739-43FC-B9C2-93844DAB25C5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F10F9-5C5C-40CB-9453-023538F6C9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taglia e arrotonda singolo angolo rettangolo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olo rettangolo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9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7B325-BE76-4B3B-AA86-4E2696F17334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10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37C6-3E03-4FEE-ACC2-5F34CFBD25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1500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F44B3D-9C1A-40C0-9292-063713983896}" type="datetime1">
              <a:rPr lang="it-IT"/>
              <a:pPr>
                <a:defRPr/>
              </a:pPr>
              <a:t>14/02/2016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6ACD24-F489-4F00-8F1E-6C62F70C99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1033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10" r:id="rId3"/>
    <p:sldLayoutId id="2147483707" r:id="rId4"/>
    <p:sldLayoutId id="2147483706" r:id="rId5"/>
    <p:sldLayoutId id="2147483705" r:id="rId6"/>
    <p:sldLayoutId id="2147483704" r:id="rId7"/>
    <p:sldLayoutId id="2147483703" r:id="rId8"/>
    <p:sldLayoutId id="2147483711" r:id="rId9"/>
    <p:sldLayoutId id="2147483702" r:id="rId10"/>
    <p:sldLayoutId id="2147483701" r:id="rId11"/>
    <p:sldLayoutId id="21474837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contenuto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endParaRPr lang="it-IT" dirty="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55575" y="1048090"/>
            <a:ext cx="74168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>
              <a:latin typeface="Constantia" pitchFamily="18" charset="0"/>
            </a:endParaRPr>
          </a:p>
        </p:txBody>
      </p:sp>
      <p:sp>
        <p:nvSpPr>
          <p:cNvPr id="15365" name="Rettangolo 7"/>
          <p:cNvSpPr>
            <a:spLocks noChangeArrowheads="1"/>
          </p:cNvSpPr>
          <p:nvPr/>
        </p:nvSpPr>
        <p:spPr bwMode="auto">
          <a:xfrm>
            <a:off x="467544" y="1412776"/>
            <a:ext cx="7858125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2400" b="1" dirty="0">
              <a:solidFill>
                <a:srgbClr val="C00000"/>
              </a:solidFill>
              <a:latin typeface="Constantia" pitchFamily="18" charset="0"/>
            </a:endParaRPr>
          </a:p>
          <a:p>
            <a:pPr algn="ctr"/>
            <a:endParaRPr lang="it-IT" sz="1200" b="1" dirty="0">
              <a:latin typeface="Constantia" pitchFamily="18" charset="0"/>
            </a:endParaRPr>
          </a:p>
          <a:p>
            <a:pPr algn="ctr"/>
            <a:endParaRPr lang="it-IT" sz="1200" b="1" dirty="0">
              <a:latin typeface="Constantia" pitchFamily="18" charset="0"/>
            </a:endParaRPr>
          </a:p>
          <a:p>
            <a:pPr algn="ctr"/>
            <a:endParaRPr lang="it-IT" sz="2400" b="1" dirty="0">
              <a:latin typeface="Constantia" pitchFamily="18" charset="0"/>
            </a:endParaRPr>
          </a:p>
          <a:p>
            <a:pPr algn="ctr"/>
            <a:endParaRPr lang="it-IT" sz="2400" b="1" dirty="0">
              <a:solidFill>
                <a:srgbClr val="C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pPr algn="ctr"/>
            <a:endParaRPr lang="it-IT" sz="2000" b="1" dirty="0">
              <a:solidFill>
                <a:srgbClr val="000000"/>
              </a:solidFill>
              <a:latin typeface="Constantia" pitchFamily="18" charset="0"/>
            </a:endParaRPr>
          </a:p>
          <a:p>
            <a:r>
              <a:rPr lang="it-IT" b="1" dirty="0" smtClean="0">
                <a:solidFill>
                  <a:srgbClr val="000000"/>
                </a:solidFill>
                <a:latin typeface="Constantia" pitchFamily="18" charset="0"/>
              </a:rPr>
              <a:t>Anno scolastico 2015/2016</a:t>
            </a:r>
          </a:p>
          <a:p>
            <a:endParaRPr lang="it-IT" dirty="0">
              <a:solidFill>
                <a:srgbClr val="C00000"/>
              </a:solidFill>
              <a:latin typeface="Constantia" pitchFamily="18" charset="0"/>
            </a:endParaRPr>
          </a:p>
          <a:p>
            <a:pPr algn="r"/>
            <a:r>
              <a:rPr lang="it-IT" sz="1400" dirty="0">
                <a:solidFill>
                  <a:srgbClr val="C00000"/>
                </a:solidFill>
                <a:latin typeface="Garamond" pitchFamily="18" charset="0"/>
              </a:rPr>
              <a:t>A cura dell’Animatore </a:t>
            </a:r>
            <a:r>
              <a:rPr lang="it-IT" sz="1400" dirty="0" smtClean="0">
                <a:solidFill>
                  <a:srgbClr val="C00000"/>
                </a:solidFill>
                <a:latin typeface="Garamond" pitchFamily="18" charset="0"/>
              </a:rPr>
              <a:t>Digitale </a:t>
            </a:r>
            <a:r>
              <a:rPr lang="it-IT" sz="1400" dirty="0" err="1" smtClean="0">
                <a:solidFill>
                  <a:schemeClr val="bg1"/>
                </a:solidFill>
                <a:latin typeface="Garamond" pitchFamily="18" charset="0"/>
              </a:rPr>
              <a:t>Prof.Raimondo</a:t>
            </a:r>
            <a:r>
              <a:rPr lang="it-IT" sz="14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it-IT" sz="1400" dirty="0" err="1" smtClean="0">
                <a:solidFill>
                  <a:schemeClr val="bg1"/>
                </a:solidFill>
                <a:latin typeface="Garamond" pitchFamily="18" charset="0"/>
              </a:rPr>
              <a:t>Licastro</a:t>
            </a:r>
            <a:endParaRPr lang="it-IT" sz="1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835696" y="188640"/>
            <a:ext cx="5296899" cy="147732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Garamond" pitchFamily="18" charset="0"/>
              </a:rPr>
              <a:t>IIS ITI - ITA - IPA  “ E. </a:t>
            </a:r>
            <a:r>
              <a:rPr lang="it-IT" dirty="0" err="1" smtClean="0">
                <a:solidFill>
                  <a:schemeClr val="bg1"/>
                </a:solidFill>
                <a:latin typeface="Garamond" pitchFamily="18" charset="0"/>
              </a:rPr>
              <a:t>Majorana</a:t>
            </a:r>
            <a:r>
              <a:rPr lang="it-IT" dirty="0" smtClean="0">
                <a:solidFill>
                  <a:schemeClr val="bg1"/>
                </a:solidFill>
                <a:latin typeface="Garamond" pitchFamily="18" charset="0"/>
              </a:rPr>
              <a:t>” 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  <a:latin typeface="Garamond" pitchFamily="18" charset="0"/>
              </a:rPr>
              <a:t>Via Nestore </a:t>
            </a:r>
            <a:r>
              <a:rPr lang="it-IT" dirty="0" err="1" smtClean="0">
                <a:solidFill>
                  <a:schemeClr val="bg1"/>
                </a:solidFill>
                <a:latin typeface="Garamond" pitchFamily="18" charset="0"/>
              </a:rPr>
              <a:t>Mazzei</a:t>
            </a:r>
            <a:r>
              <a:rPr lang="it-IT" dirty="0" smtClean="0">
                <a:solidFill>
                  <a:schemeClr val="bg1"/>
                </a:solidFill>
                <a:latin typeface="Garamond" pitchFamily="18" charset="0"/>
              </a:rPr>
              <a:t> - 87067 Rossano 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  <a:latin typeface="Garamond" pitchFamily="18" charset="0"/>
              </a:rPr>
              <a:t>csis064009@istruzione.it  csis064009@pec.istruzione.it;  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  <a:latin typeface="Garamond" pitchFamily="18" charset="0"/>
              </a:rPr>
              <a:t>C.F.: 87002040787 </a:t>
            </a:r>
            <a:r>
              <a:rPr lang="it-IT" dirty="0" err="1" smtClean="0">
                <a:solidFill>
                  <a:schemeClr val="bg1"/>
                </a:solidFill>
                <a:latin typeface="Garamond" pitchFamily="18" charset="0"/>
              </a:rPr>
              <a:t>Seg</a:t>
            </a:r>
            <a:r>
              <a:rPr lang="it-IT" dirty="0" smtClean="0">
                <a:solidFill>
                  <a:schemeClr val="bg1"/>
                </a:solidFill>
                <a:latin typeface="Garamond" pitchFamily="18" charset="0"/>
              </a:rPr>
              <a:t>: Tel.: 0983/511085; </a:t>
            </a:r>
          </a:p>
          <a:p>
            <a:pPr algn="ctr"/>
            <a:r>
              <a:rPr lang="it-IT" dirty="0" smtClean="0">
                <a:solidFill>
                  <a:schemeClr val="bg1"/>
                </a:solidFill>
                <a:latin typeface="Garamond" pitchFamily="18" charset="0"/>
              </a:rPr>
              <a:t>Fax 511104;  Presidenza: Tel.0983/515842</a:t>
            </a:r>
            <a:endParaRPr lang="it-IT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16" name="Immagine 15" descr="https://lh4.googleusercontent.com/2e24QxU7EPU_m-tFr2TbJkMxcqltmXdpnq2kcg96jvdH70uCysrN8Dwe6T-5EKTXFJjQS6dkQNwPqw6D3omJJIcMMhKzC58s1D0UiMWTnUGKuw43jjO0DMeAbduSRFG5-jqUqTx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512168" cy="153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Immagine 19" descr="logo piano nazionale scuola digita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916833"/>
            <a:ext cx="7272808" cy="345638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>
          <a:xfrm>
            <a:off x="611188" y="692150"/>
            <a:ext cx="8229600" cy="1143000"/>
          </a:xfrm>
        </p:spPr>
        <p:txBody>
          <a:bodyPr/>
          <a:lstStyle/>
          <a:p>
            <a:pPr algn="ctr"/>
            <a:r>
              <a:rPr lang="it-IT" sz="1800" smtClean="0">
                <a:solidFill>
                  <a:srgbClr val="000000"/>
                </a:solidFill>
                <a:latin typeface="Agency FB" pitchFamily="34" charset="0"/>
              </a:rPr>
              <a:t/>
            </a:r>
            <a:br>
              <a:rPr lang="it-IT" sz="1800" smtClean="0">
                <a:solidFill>
                  <a:srgbClr val="000000"/>
                </a:solidFill>
                <a:latin typeface="Agency FB" pitchFamily="34" charset="0"/>
              </a:rPr>
            </a:br>
            <a:r>
              <a:rPr lang="it-IT" sz="4000" b="1" smtClean="0">
                <a:latin typeface="Agency FB" pitchFamily="34" charset="0"/>
              </a:rPr>
              <a:t>Legge n. 107 del 13 Luglio 2015</a:t>
            </a:r>
            <a:br>
              <a:rPr lang="it-IT" sz="4000" b="1" smtClean="0">
                <a:latin typeface="Agency FB" pitchFamily="34" charset="0"/>
              </a:rPr>
            </a:br>
            <a:r>
              <a:rPr lang="it-IT" sz="4000" b="1" smtClean="0">
                <a:latin typeface="Agency FB" pitchFamily="34" charset="0"/>
              </a:rPr>
              <a:t> Art.1 , Commi 56-57 </a:t>
            </a:r>
            <a:endParaRPr lang="it-IT" sz="4000" smtClean="0"/>
          </a:p>
        </p:txBody>
      </p:sp>
      <p:sp>
        <p:nvSpPr>
          <p:cNvPr id="25602" name="Segnaposto contenuto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5136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it-IT" sz="280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it-IT" sz="2000" smtClean="0">
                <a:latin typeface="Calibri" pitchFamily="34" charset="0"/>
              </a:rPr>
              <a:t>56.  Al fine di sviluppare e di migliorare le </a:t>
            </a:r>
            <a:r>
              <a:rPr lang="it-IT" sz="2000" b="1" smtClean="0">
                <a:latin typeface="Calibri" pitchFamily="34" charset="0"/>
              </a:rPr>
              <a:t>competenze digitali degli studenti e di rendere la tecnologia digitale uno strumento didattico di costruzione delle competenze in generale</a:t>
            </a:r>
            <a:r>
              <a:rPr lang="it-IT" sz="2000" smtClean="0">
                <a:latin typeface="Calibri" pitchFamily="34" charset="0"/>
              </a:rPr>
              <a:t>, il Ministero dell'istruzione, dell’università e della ricerca adotta il </a:t>
            </a:r>
            <a:r>
              <a:rPr lang="it-IT" sz="2000" b="1" smtClean="0">
                <a:latin typeface="Calibri" pitchFamily="34" charset="0"/>
              </a:rPr>
              <a:t>Piano nazionale per la scuola digitale</a:t>
            </a:r>
            <a:r>
              <a:rPr lang="it-IT" sz="2000" smtClean="0">
                <a:latin typeface="Calibri" pitchFamily="34" charset="0"/>
              </a:rPr>
              <a:t>, in sinergia con la programmazione europea e regionale e con il Progetto strategico nazionale per la banda ultralarga. </a:t>
            </a:r>
          </a:p>
          <a:p>
            <a:pPr marL="0" indent="0">
              <a:buFont typeface="Wingdings 2" pitchFamily="18" charset="2"/>
              <a:buNone/>
            </a:pPr>
            <a:endParaRPr lang="it-IT" sz="200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it-IT" sz="2000" smtClean="0">
                <a:latin typeface="Calibri" pitchFamily="34" charset="0"/>
              </a:rPr>
              <a:t>57.  A decorrere dall'anno scolastico successivo a quello in corso alla data di entrata in vigore della presente legge, le istituzioni scolastiche promuovono, all'interno dei piani triennali dell'offerta formativa e in collaborazione con il Ministero dell'istruzione, dell‘ universita' e della ricerca, </a:t>
            </a:r>
            <a:r>
              <a:rPr lang="it-IT" sz="2000" b="1" smtClean="0">
                <a:latin typeface="Calibri" pitchFamily="34" charset="0"/>
              </a:rPr>
              <a:t>azioni coerenti con le finalità, i principi e gli strumenti previsti nel Piano nazionale per la scuola digitale </a:t>
            </a:r>
            <a:r>
              <a:rPr lang="it-IT" sz="2000" smtClean="0">
                <a:latin typeface="Calibri" pitchFamily="34" charset="0"/>
              </a:rPr>
              <a:t>di cui al comma 56. </a:t>
            </a:r>
          </a:p>
          <a:p>
            <a:pPr marL="393700" lvl="1" indent="0" eaLnBrk="1" hangingPunct="1">
              <a:buFont typeface="Wingdings 2" pitchFamily="18" charset="2"/>
              <a:buNone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1600" smtClean="0">
                <a:solidFill>
                  <a:srgbClr val="000000"/>
                </a:solidFill>
                <a:latin typeface="Agency FB" pitchFamily="34" charset="0"/>
              </a:rPr>
              <a:t/>
            </a:r>
            <a:br>
              <a:rPr lang="it-IT" sz="1600" smtClean="0">
                <a:solidFill>
                  <a:srgbClr val="000000"/>
                </a:solidFill>
                <a:latin typeface="Agency FB" pitchFamily="34" charset="0"/>
              </a:rPr>
            </a:br>
            <a:r>
              <a:rPr lang="it-IT" sz="3600" b="1" smtClean="0">
                <a:latin typeface="Agency FB" pitchFamily="34" charset="0"/>
              </a:rPr>
              <a:t>Legge n. 107 del 13 luglio 2015 art.1 Comma 58 </a:t>
            </a:r>
            <a:endParaRPr lang="it-IT" sz="36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it-IT" sz="100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it-IT" sz="1000" smtClean="0">
              <a:latin typeface="Calibri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it-IT" sz="2000" smtClean="0">
                <a:latin typeface="Calibri" pitchFamily="34" charset="0"/>
              </a:rPr>
              <a:t>58. Il Piano nazionale per la scuola digitale persegue i seguenti obiettivi: </a:t>
            </a:r>
          </a:p>
          <a:p>
            <a:pPr marL="742950" lvl="1" indent="-285750" algn="just">
              <a:lnSpc>
                <a:spcPct val="80000"/>
              </a:lnSpc>
            </a:pPr>
            <a:r>
              <a:rPr lang="it-IT" sz="1800" smtClean="0">
                <a:latin typeface="Calibri" pitchFamily="34" charset="0"/>
              </a:rPr>
              <a:t>a) realizzazione di attività volte allo </a:t>
            </a:r>
            <a:r>
              <a:rPr lang="it-IT" sz="1800" b="1" smtClean="0">
                <a:latin typeface="Calibri" pitchFamily="34" charset="0"/>
              </a:rPr>
              <a:t>sviluppo delle competenze digitali degli studenti</a:t>
            </a:r>
            <a:r>
              <a:rPr lang="it-IT" sz="1800" smtClean="0">
                <a:latin typeface="Calibri" pitchFamily="34" charset="0"/>
              </a:rPr>
              <a:t>, anche attraverso la collaborazione con universita', associazioni, organismi del terzo settore e imprese, nel rispetto dell'obiettivo di cui al comma 7, lettera h); </a:t>
            </a:r>
          </a:p>
          <a:p>
            <a:pPr marL="742950" lvl="1" indent="-285750" algn="just">
              <a:lnSpc>
                <a:spcPct val="80000"/>
              </a:lnSpc>
              <a:buFont typeface="Wingdings 2" pitchFamily="18" charset="2"/>
              <a:buNone/>
            </a:pPr>
            <a:endParaRPr lang="it-IT" sz="1800" smtClean="0">
              <a:latin typeface="Calibri" pitchFamily="34" charset="0"/>
            </a:endParaRPr>
          </a:p>
          <a:p>
            <a:pPr marL="742950" lvl="1" indent="-285750" algn="just">
              <a:lnSpc>
                <a:spcPct val="80000"/>
              </a:lnSpc>
            </a:pPr>
            <a:r>
              <a:rPr lang="it-IT" sz="1800" smtClean="0">
                <a:latin typeface="Calibri" pitchFamily="34" charset="0"/>
              </a:rPr>
              <a:t>b) </a:t>
            </a:r>
            <a:r>
              <a:rPr lang="it-IT" sz="1800" b="1" smtClean="0">
                <a:latin typeface="Calibri" pitchFamily="34" charset="0"/>
              </a:rPr>
              <a:t>potenziamento degli strumenti didattici e laboratoriali </a:t>
            </a:r>
            <a:r>
              <a:rPr lang="it-IT" sz="1800" smtClean="0">
                <a:latin typeface="Calibri" pitchFamily="34" charset="0"/>
              </a:rPr>
              <a:t>necessari a migliorare la formazione e i processi di innovazione delle istituzioni scolastiche; </a:t>
            </a:r>
          </a:p>
          <a:p>
            <a:pPr marL="742950" lvl="1" indent="-285750" algn="just">
              <a:lnSpc>
                <a:spcPct val="80000"/>
              </a:lnSpc>
              <a:buFont typeface="Wingdings 2" pitchFamily="18" charset="2"/>
              <a:buNone/>
            </a:pPr>
            <a:endParaRPr lang="it-IT" sz="1800" smtClean="0">
              <a:latin typeface="Calibri" pitchFamily="34" charset="0"/>
            </a:endParaRPr>
          </a:p>
          <a:p>
            <a:pPr marL="742950" lvl="1" indent="-285750" algn="just">
              <a:lnSpc>
                <a:spcPct val="80000"/>
              </a:lnSpc>
            </a:pPr>
            <a:r>
              <a:rPr lang="it-IT" sz="1800" smtClean="0">
                <a:latin typeface="Calibri" pitchFamily="34" charset="0"/>
              </a:rPr>
              <a:t>c) </a:t>
            </a:r>
            <a:r>
              <a:rPr lang="it-IT" sz="1800" b="1" smtClean="0">
                <a:latin typeface="Calibri" pitchFamily="34" charset="0"/>
              </a:rPr>
              <a:t>adozione di strumenti organizzativi e tecnologici per favorire la governance, la trasparenza e la condivisione di dati</a:t>
            </a:r>
            <a:r>
              <a:rPr lang="it-IT" sz="1800" smtClean="0">
                <a:latin typeface="Calibri" pitchFamily="34" charset="0"/>
              </a:rPr>
              <a:t>, nonché' lo scambio di informazioni tra dirigenti, docenti e studenti e tra istituzioni scolastiche ed educative e articolazioni amministrative del Ministero dell'istruzione, dell‘ universita' e della ricerca; </a:t>
            </a:r>
          </a:p>
          <a:p>
            <a:pPr marL="742950" lvl="1" indent="-2857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it-IT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1600" smtClean="0">
                <a:solidFill>
                  <a:srgbClr val="000000"/>
                </a:solidFill>
                <a:latin typeface="Agency FB" pitchFamily="34" charset="0"/>
              </a:rPr>
              <a:t/>
            </a:r>
            <a:br>
              <a:rPr lang="it-IT" sz="1600" smtClean="0">
                <a:solidFill>
                  <a:srgbClr val="000000"/>
                </a:solidFill>
                <a:latin typeface="Agency FB" pitchFamily="34" charset="0"/>
              </a:rPr>
            </a:br>
            <a:r>
              <a:rPr lang="it-IT" sz="3600" b="1" smtClean="0">
                <a:latin typeface="Agency FB" pitchFamily="34" charset="0"/>
              </a:rPr>
              <a:t>Legge n. 107 del 13 luglio 2015  - Art.1, comma 58 </a:t>
            </a:r>
            <a:endParaRPr lang="it-IT" sz="36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it-IT" sz="2400" b="1" dirty="0" smtClean="0">
              <a:solidFill>
                <a:srgbClr val="002060"/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it-IT" sz="1400" dirty="0">
              <a:latin typeface="Calibri"/>
            </a:endParaRPr>
          </a:p>
          <a:p>
            <a:pPr>
              <a:defRPr/>
            </a:pPr>
            <a:r>
              <a:rPr lang="it-IT" sz="2800" dirty="0">
                <a:latin typeface="Calibri"/>
              </a:rPr>
              <a:t>e) </a:t>
            </a:r>
            <a:r>
              <a:rPr lang="it-IT" sz="2800" b="1" dirty="0">
                <a:latin typeface="Calibri"/>
              </a:rPr>
              <a:t>formazione dei direttori dei servizi generali e amministrativi, degli assistenti amministrativi e degli assistenti tecnici </a:t>
            </a:r>
            <a:r>
              <a:rPr lang="it-IT" sz="2800" dirty="0">
                <a:latin typeface="Calibri"/>
              </a:rPr>
              <a:t>per l'innovazione digitale nell'amministrazione; </a:t>
            </a:r>
          </a:p>
          <a:p>
            <a:pPr>
              <a:defRPr/>
            </a:pPr>
            <a:r>
              <a:rPr lang="it-IT" sz="2800" dirty="0" smtClean="0">
                <a:latin typeface="Calibri"/>
              </a:rPr>
              <a:t>f</a:t>
            </a:r>
            <a:r>
              <a:rPr lang="it-IT" sz="2800" dirty="0">
                <a:latin typeface="Calibri"/>
              </a:rPr>
              <a:t>) </a:t>
            </a:r>
            <a:r>
              <a:rPr lang="it-IT" sz="2800" b="1" dirty="0">
                <a:latin typeface="Calibri"/>
              </a:rPr>
              <a:t>potenziamento delle infrastrutture di rete</a:t>
            </a:r>
            <a:r>
              <a:rPr lang="it-IT" sz="2800" dirty="0">
                <a:latin typeface="Calibri"/>
              </a:rPr>
              <a:t>, sentita la Conferenza unificata di cui all'articolo 8 del decreto legislativo 28 agosto 1997, n. 281, e successive modificazioni, con particolare riferimento alla connettività nelle scuole; </a:t>
            </a:r>
          </a:p>
          <a:p>
            <a:pPr>
              <a:defRPr/>
            </a:pPr>
            <a:r>
              <a:rPr lang="it-IT" sz="2800" dirty="0" smtClean="0">
                <a:latin typeface="Calibri"/>
              </a:rPr>
              <a:t>g</a:t>
            </a:r>
            <a:r>
              <a:rPr lang="it-IT" sz="2800" dirty="0">
                <a:latin typeface="Calibri"/>
              </a:rPr>
              <a:t>) </a:t>
            </a:r>
            <a:r>
              <a:rPr lang="it-IT" sz="2800" b="1" dirty="0">
                <a:latin typeface="Calibri"/>
              </a:rPr>
              <a:t>valorizzazione delle migliori esperienze </a:t>
            </a:r>
            <a:r>
              <a:rPr lang="it-IT" sz="2800" dirty="0">
                <a:latin typeface="Calibri"/>
              </a:rPr>
              <a:t>delle istituzioni scolastiche anche attraverso la promozione di una rete nazionale di centri di ricerca e di formazione; </a:t>
            </a:r>
          </a:p>
          <a:p>
            <a:pPr>
              <a:defRPr/>
            </a:pPr>
            <a:r>
              <a:rPr lang="it-IT" sz="2800" dirty="0" smtClean="0">
                <a:latin typeface="Calibri"/>
              </a:rPr>
              <a:t>h</a:t>
            </a:r>
            <a:r>
              <a:rPr lang="it-IT" sz="2800" dirty="0">
                <a:latin typeface="Calibri"/>
              </a:rPr>
              <a:t>) definizione dei criteri e delle finalità per </a:t>
            </a:r>
            <a:r>
              <a:rPr lang="it-IT" sz="2800" b="1" dirty="0">
                <a:latin typeface="Calibri"/>
              </a:rPr>
              <a:t>l'adozione di testi didattici in formato digitale e per la produzione e la diffusione di opere e materiali per la didattica</a:t>
            </a:r>
            <a:r>
              <a:rPr lang="it-IT" sz="2800" dirty="0">
                <a:latin typeface="Calibri"/>
              </a:rPr>
              <a:t>, anche prodotti autonomamente dagli istituti scolastici.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1600" smtClean="0">
                <a:solidFill>
                  <a:srgbClr val="000000"/>
                </a:solidFill>
                <a:latin typeface="Agency FB" pitchFamily="34" charset="0"/>
              </a:rPr>
              <a:t/>
            </a:r>
            <a:br>
              <a:rPr lang="it-IT" sz="1600" smtClean="0">
                <a:solidFill>
                  <a:srgbClr val="000000"/>
                </a:solidFill>
                <a:latin typeface="Agency FB" pitchFamily="34" charset="0"/>
              </a:rPr>
            </a:br>
            <a:r>
              <a:rPr lang="it-IT" sz="3600" b="1" smtClean="0">
                <a:latin typeface="Agency FB" pitchFamily="34" charset="0"/>
              </a:rPr>
              <a:t>Legge n. 107 del 13 luglio 2015 - Art.1, Comma 59 </a:t>
            </a:r>
            <a:endParaRPr lang="it-IT" sz="36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it-IT" sz="2400" b="1" dirty="0" smtClean="0">
              <a:solidFill>
                <a:srgbClr val="002060"/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it-IT" sz="1400" dirty="0">
              <a:latin typeface="Calibri"/>
            </a:endParaRPr>
          </a:p>
          <a:p>
            <a:pPr>
              <a:defRPr/>
            </a:pPr>
            <a:r>
              <a:rPr lang="it-IT" sz="2800" dirty="0">
                <a:latin typeface="Calibri"/>
              </a:rPr>
              <a:t>59. Le istituzioni scolastiche possono individuare, nell'ambito dell'organico dell'autonomia, docenti cui affidare il coordinamento delle attività di cui al comma 57. Ai docenti può essere affiancato </a:t>
            </a:r>
            <a:r>
              <a:rPr lang="it-IT" sz="2800" b="1" dirty="0">
                <a:latin typeface="Calibri"/>
              </a:rPr>
              <a:t>un insegnante tecnico-pratico</a:t>
            </a:r>
            <a:r>
              <a:rPr lang="it-IT" sz="2800" dirty="0">
                <a:latin typeface="Calibri"/>
              </a:rPr>
              <a:t>. Dall'attuazione delle disposizioni di cui al presente comma </a:t>
            </a:r>
            <a:r>
              <a:rPr lang="it-IT" sz="2800" b="1" dirty="0">
                <a:latin typeface="Calibri"/>
              </a:rPr>
              <a:t>non devono derivare nuovi o maggiori oneri per la finanza pubblica</a:t>
            </a:r>
            <a:r>
              <a:rPr lang="it-IT" sz="2800" dirty="0">
                <a:latin typeface="Calibri"/>
              </a:rPr>
              <a:t>.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t-IT" sz="2800" dirty="0" smtClean="0">
                <a:latin typeface="Calibri"/>
              </a:rPr>
              <a:t> </a:t>
            </a:r>
            <a:endParaRPr lang="it-IT" sz="2800" dirty="0">
              <a:latin typeface="Calibri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081088"/>
          </a:xfrm>
        </p:spPr>
        <p:txBody>
          <a:bodyPr/>
          <a:lstStyle/>
          <a:p>
            <a:pPr algn="ctr"/>
            <a:r>
              <a:rPr lang="it-IT" sz="1600" smtClean="0">
                <a:solidFill>
                  <a:srgbClr val="000000"/>
                </a:solidFill>
                <a:latin typeface="Agency FB" pitchFamily="34" charset="0"/>
              </a:rPr>
              <a:t/>
            </a:r>
            <a:br>
              <a:rPr lang="it-IT" sz="1600" smtClean="0">
                <a:solidFill>
                  <a:srgbClr val="000000"/>
                </a:solidFill>
                <a:latin typeface="Agency FB" pitchFamily="34" charset="0"/>
              </a:rPr>
            </a:br>
            <a:r>
              <a:rPr lang="it-IT" sz="1100" smtClean="0">
                <a:solidFill>
                  <a:srgbClr val="000000"/>
                </a:solidFill>
                <a:latin typeface="Agency FB" pitchFamily="34" charset="0"/>
              </a:rPr>
              <a:t/>
            </a:r>
            <a:br>
              <a:rPr lang="it-IT" sz="1100" smtClean="0">
                <a:solidFill>
                  <a:srgbClr val="000000"/>
                </a:solidFill>
                <a:latin typeface="Agency FB" pitchFamily="34" charset="0"/>
              </a:rPr>
            </a:br>
            <a:r>
              <a:rPr lang="it-IT" sz="3600" b="1" smtClean="0">
                <a:latin typeface="Agency FB" pitchFamily="34" charset="0"/>
              </a:rPr>
              <a:t>L’Animatore Digitale (Azione #28 del PNSD) </a:t>
            </a:r>
            <a:endParaRPr lang="it-IT" sz="36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it-IT" sz="800" b="1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5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it-IT" sz="60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6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it-IT" sz="1500" b="1" smtClean="0">
                <a:latin typeface="Calibri" pitchFamily="34" charset="0"/>
              </a:rPr>
              <a:t>PROFILO DELL’ANIMATORE </a:t>
            </a:r>
            <a:r>
              <a:rPr lang="it-IT" sz="1500" smtClean="0">
                <a:latin typeface="Calibri" pitchFamily="34" charset="0"/>
              </a:rPr>
              <a:t>– AZIONE #28 DEL PNSD (Importante figura di sistema):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1500" smtClean="0">
              <a:latin typeface="Calibri" pitchFamily="34" charset="0"/>
            </a:endParaRPr>
          </a:p>
          <a:p>
            <a:pPr marL="742950" lvl="1" indent="-285750">
              <a:lnSpc>
                <a:spcPct val="80000"/>
              </a:lnSpc>
            </a:pPr>
            <a:r>
              <a:rPr lang="it-IT" sz="1400" b="1" smtClean="0">
                <a:latin typeface="Calibri" pitchFamily="34" charset="0"/>
              </a:rPr>
              <a:t>FORMAZIONE INTERNA</a:t>
            </a:r>
            <a:r>
              <a:rPr lang="it-IT" sz="1400" smtClean="0">
                <a:latin typeface="Calibri" pitchFamily="34" charset="0"/>
              </a:rPr>
              <a:t>: stimolare la formazione interna alla scuola negli ambiti del PNSD, attraverso l’organizzazione di laboratori formativi (senza essere necessariamente un formatore), favorendo l’animazione e la partecipazione di tutta la comunità scolastica alle attività formative, come ad esempio quelle organizzate attraverso gli snodi formativi. </a:t>
            </a:r>
          </a:p>
          <a:p>
            <a:pPr marL="742950" lvl="1" indent="-285750">
              <a:lnSpc>
                <a:spcPct val="80000"/>
              </a:lnSpc>
            </a:pPr>
            <a:endParaRPr lang="it-IT" sz="1400" smtClean="0">
              <a:latin typeface="Calibri" pitchFamily="34" charset="0"/>
            </a:endParaRPr>
          </a:p>
          <a:p>
            <a:pPr marL="742950" lvl="1" indent="-285750">
              <a:lnSpc>
                <a:spcPct val="80000"/>
              </a:lnSpc>
            </a:pPr>
            <a:r>
              <a:rPr lang="it-IT" sz="1400" b="1" smtClean="0">
                <a:latin typeface="Calibri" pitchFamily="34" charset="0"/>
              </a:rPr>
              <a:t>COINVOLGIMENTO DELLA COMUNITA’ SCOLASTICA</a:t>
            </a:r>
            <a:r>
              <a:rPr lang="it-IT" sz="1400" smtClean="0">
                <a:latin typeface="Calibri" pitchFamily="34" charset="0"/>
              </a:rPr>
              <a:t>: favorire la partecipazione e stimolare il protagonismo degli studenti nell’organizzazione di workshop e altre attività, anche strutturate, sui temi del PNSD, anche attraverso momenti formativi aperti alle famiglie e ad altri attori del territorio, per la realizzazione di una cultura digitale condivisa. </a:t>
            </a:r>
          </a:p>
          <a:p>
            <a:pPr marL="742950" lvl="1" indent="-285750">
              <a:lnSpc>
                <a:spcPct val="80000"/>
              </a:lnSpc>
            </a:pPr>
            <a:endParaRPr lang="it-IT" sz="1400" smtClean="0">
              <a:latin typeface="Calibri" pitchFamily="34" charset="0"/>
            </a:endParaRPr>
          </a:p>
          <a:p>
            <a:pPr marL="742950" lvl="1" indent="-285750">
              <a:lnSpc>
                <a:spcPct val="80000"/>
              </a:lnSpc>
            </a:pPr>
            <a:r>
              <a:rPr lang="it-IT" sz="1400" b="1" smtClean="0">
                <a:latin typeface="Calibri" pitchFamily="34" charset="0"/>
              </a:rPr>
              <a:t>CREAZIONE DI SOLUZIONI INNOVATIVE</a:t>
            </a:r>
            <a:r>
              <a:rPr lang="it-IT" sz="1400" smtClean="0">
                <a:latin typeface="Calibri" pitchFamily="34" charset="0"/>
              </a:rPr>
              <a:t>: individuare soluzioni metodologiche e tecnologiche sostenibili da diffondere all’interno degli ambienti della scuola (es. uso di particolari strumenti per la didattica di cui la scuola si è dotata; la pratica di una metodologia comune; informazione su innovazioni esistenti in altre scuole; un laboratorio di coding per tutti gli studenti), coerenti con l’analisi dei fabbisogni della scuola stessa, anche in sinergia con attività di assistenza tecnica condotta da altre figure.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it-IT" sz="15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it-IT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16DF4-D12F-423E-AAF4-046DC438687B}" type="slidenum">
              <a:rPr lang="it-IT"/>
              <a:pPr>
                <a:defRPr/>
              </a:pPr>
              <a:t>15</a:t>
            </a:fld>
            <a:endParaRPr lang="it-IT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402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sz="130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it-IT" sz="1900" smtClean="0">
                <a:latin typeface="Calibri" pitchFamily="34" charset="0"/>
              </a:rPr>
              <a:t>Il PNSD del nostro Istituto trova la giusta collocazione nel Piano di Miglioramento (PdM) e quindi nel Piano Triennale dell’Offerta formativa, in quanto il PdM pone come punto di partenza i seguenti obiettivi prioritari emersi dal RAV: </a:t>
            </a:r>
          </a:p>
          <a:p>
            <a:pPr>
              <a:lnSpc>
                <a:spcPct val="80000"/>
              </a:lnSpc>
            </a:pPr>
            <a:r>
              <a:rPr lang="it-IT" sz="1600" b="1" smtClean="0">
                <a:latin typeface="Calibri" pitchFamily="34" charset="0"/>
                <a:cs typeface="Times New Roman" pitchFamily="18" charset="0"/>
              </a:rPr>
              <a:t>Migliorare i livelli di conoscenze, abilità e competenze degli alunni in italiano, Inglese e matematica.</a:t>
            </a:r>
          </a:p>
          <a:p>
            <a:pPr>
              <a:lnSpc>
                <a:spcPct val="80000"/>
              </a:lnSpc>
            </a:pPr>
            <a:r>
              <a:rPr lang="it-IT" sz="1600" b="1" smtClean="0">
                <a:latin typeface="Calibri" pitchFamily="34" charset="0"/>
                <a:cs typeface="Times New Roman" pitchFamily="18" charset="0"/>
              </a:rPr>
              <a:t>Sostenere i docenti nel processo di innovazione didattica, attraverso un adeguato Piano di formazione/aggiornamento.</a:t>
            </a:r>
          </a:p>
          <a:p>
            <a:pPr>
              <a:lnSpc>
                <a:spcPct val="80000"/>
              </a:lnSpc>
            </a:pPr>
            <a:endParaRPr lang="it-IT" sz="1600" smtClean="0">
              <a:solidFill>
                <a:srgbClr val="000000"/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 2" pitchFamily="18" charset="2"/>
              <a:buNone/>
            </a:pPr>
            <a:r>
              <a:rPr lang="it-IT" sz="1900" smtClean="0">
                <a:latin typeface="Calibri" pitchFamily="34" charset="0"/>
              </a:rPr>
              <a:t>Nel Piano di miglioramento si intende,  dunque,  favorire l’innovazione didattico – metodologica, incrementare il numero dei docenti per la formazione, utilizzare piattaforme e-learning per la formazione; condividere le buone pratiche utilizzando strumenti digitali.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it-IT" sz="1900" smtClean="0">
                <a:latin typeface="Calibri" pitchFamily="34" charset="0"/>
              </a:rPr>
              <a:t>Anche per quanto attiene gli obiettivi di processo il PdM si sposa con le seguenti azioni previste dal PNSD :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19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it-IT" sz="1900" b="1" smtClean="0">
                <a:latin typeface="Calibri" pitchFamily="34" charset="0"/>
              </a:rPr>
              <a:t>1)Promuovere un uso continuativo e diffuso, nei diversi plessi, delle nuove tecnologie, non solo fra gli studenti ma anche per il personale scolastico. </a:t>
            </a:r>
            <a:endParaRPr lang="it-IT" sz="1900" smtClean="0">
              <a:latin typeface="Calibri" pitchFamily="34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1900" i="1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476672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F0F3F-D6E9-48B1-9648-85F91EBB40CD}" type="slidenum">
              <a:rPr lang="it-IT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16</a:t>
            </a:fld>
            <a:endParaRPr lang="it-IT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402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it-IT" sz="1700" b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Finalità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66713" lvl="1" indent="0">
              <a:lnSpc>
                <a:spcPct val="95000"/>
              </a:lnSpc>
            </a:pPr>
            <a:r>
              <a:rPr lang="it-IT" sz="18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Il piano ha come finalità principale quella di sfruttare il potenziale offerto dalle nuove tecnologie dell'informazione e della comunicazione  al fine di migliorare l’organizzazione e gli ambienti di apprendimento della scuola e di innalzare le competenze digitali di docenti e alunni.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buFont typeface="Wingdings 2" pitchFamily="18" charset="2"/>
              <a:buNone/>
            </a:pPr>
            <a:r>
              <a:rPr lang="it-IT" sz="1700" b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Obiettivi generali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66713" lvl="1" indent="0" algn="just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7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Innalzamento delle competenze digitali degli studenti.</a:t>
            </a:r>
          </a:p>
          <a:p>
            <a:pPr marL="366713" lvl="1" indent="0" algn="just">
              <a:lnSpc>
                <a:spcPct val="95000"/>
              </a:lnSpc>
              <a:spcAft>
                <a:spcPts val="250"/>
              </a:spcAft>
              <a:buFont typeface="Symbol" pitchFamily="18" charset="2"/>
              <a:buChar char=""/>
            </a:pPr>
            <a:r>
              <a:rPr lang="it-IT" sz="17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Miglioramento della qualità degli ambienti dedicati all’apprendimento per favorire la costruzione delle competenze attraverso l’uso delle tecnologie dell'informazione e della comunicazione (ICT), diminuendo la distanza tra esperienza comune, cultura scientifica e cultura umanistica e favorendo il raggiungimento degli obiettivi di Europa 2020 e del Piano strategico per l’Agenda Digitale Italiana. </a:t>
            </a:r>
          </a:p>
          <a:p>
            <a:pPr marL="366713" lvl="1" indent="0" algn="just">
              <a:lnSpc>
                <a:spcPct val="95000"/>
              </a:lnSpc>
              <a:spcAft>
                <a:spcPts val="250"/>
              </a:spcAft>
              <a:buFont typeface="Symbol" pitchFamily="18" charset="2"/>
              <a:buChar char=""/>
            </a:pPr>
            <a:r>
              <a:rPr lang="it-IT" sz="17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Miglioramento dell’organizzazione della scuola attraverso servizi informatizzati di gestione delle presenze degli alunni,  posta certificata, …</a:t>
            </a:r>
          </a:p>
          <a:p>
            <a:pPr marL="366713" lvl="1" indent="0" algn="just">
              <a:lnSpc>
                <a:spcPct val="95000"/>
              </a:lnSpc>
              <a:spcAft>
                <a:spcPts val="250"/>
              </a:spcAft>
              <a:buFont typeface="Symbol" pitchFamily="18" charset="2"/>
              <a:buChar char=""/>
            </a:pPr>
            <a:r>
              <a:rPr lang="it-IT" sz="17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Promozione della realizzazione di Laboratori all’interno dell’ Istituto. </a:t>
            </a:r>
          </a:p>
          <a:p>
            <a:pPr algn="just">
              <a:lnSpc>
                <a:spcPct val="95000"/>
              </a:lnSpc>
              <a:buFont typeface="Wingdings 2" pitchFamily="18" charset="2"/>
              <a:buNone/>
            </a:pPr>
            <a:r>
              <a:rPr lang="it-IT" sz="1700" b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Durata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66713" lvl="1" indent="0" algn="just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6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La pianificazione viene effettuata  per il triennio 2016-2019, in relazione al PTOF.</a:t>
            </a:r>
          </a:p>
          <a:p>
            <a:pPr marL="366713" lvl="1" indent="0" algn="just">
              <a:lnSpc>
                <a:spcPct val="95000"/>
              </a:lnSpc>
              <a:spcAft>
                <a:spcPts val="250"/>
              </a:spcAft>
              <a:buFont typeface="Symbol" pitchFamily="18" charset="2"/>
              <a:buChar char=""/>
            </a:pPr>
            <a:endParaRPr lang="it-IT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476672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08225-EA9A-4A95-AE41-5B514A1ECDB3}" type="slidenum">
              <a:rPr lang="it-IT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17</a:t>
            </a:fld>
            <a:endParaRPr lang="it-IT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40287"/>
          </a:xfrm>
        </p:spPr>
        <p:txBody>
          <a:bodyPr>
            <a:normAutofit/>
          </a:bodyPr>
          <a:lstStyle/>
          <a:p>
            <a:endParaRPr lang="it-IT" sz="90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it-IT" sz="1800" b="1" smtClean="0">
                <a:latin typeface="Calibri" pitchFamily="34" charset="0"/>
              </a:rPr>
              <a:t>Modalità e linee metodologiche di intervento </a:t>
            </a:r>
          </a:p>
          <a:p>
            <a:pPr>
              <a:buFont typeface="Wingdings 2" pitchFamily="18" charset="2"/>
              <a:buNone/>
            </a:pPr>
            <a:endParaRPr lang="it-IT" sz="1800" b="1" smtClean="0">
              <a:latin typeface="Calibri" pitchFamily="34" charset="0"/>
            </a:endParaRPr>
          </a:p>
          <a:p>
            <a:pPr algn="just">
              <a:lnSpc>
                <a:spcPct val="115000"/>
              </a:lnSpc>
              <a:buFont typeface="Wingdings 2" pitchFamily="18" charset="2"/>
              <a:buNone/>
            </a:pPr>
            <a:r>
              <a:rPr lang="it-IT" sz="1600" smtClean="0">
                <a:latin typeface="Arial" charset="0"/>
                <a:ea typeface="Calibri" pitchFamily="34" charset="0"/>
                <a:cs typeface="Times New Roman" pitchFamily="18" charset="0"/>
              </a:rPr>
              <a:t>Il nostro Istituto si impegna a partecipare alle azioni previste dal «</a:t>
            </a:r>
            <a:r>
              <a:rPr lang="it-IT" sz="1600" i="1" smtClean="0">
                <a:latin typeface="Arial" charset="0"/>
                <a:ea typeface="Calibri" pitchFamily="34" charset="0"/>
                <a:cs typeface="Times New Roman" pitchFamily="18" charset="0"/>
              </a:rPr>
              <a:t>Piano nazionale per la</a:t>
            </a:r>
            <a:r>
              <a:rPr lang="it-IT" sz="1600" smtClean="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1600" i="1" smtClean="0">
                <a:latin typeface="Arial" charset="0"/>
                <a:ea typeface="Calibri" pitchFamily="34" charset="0"/>
                <a:cs typeface="Times New Roman" pitchFamily="18" charset="0"/>
              </a:rPr>
              <a:t>Scuola Digitale</a:t>
            </a:r>
            <a:r>
              <a:rPr lang="it-IT" sz="1600" smtClean="0">
                <a:latin typeface="Arial" charset="0"/>
                <a:ea typeface="Calibri" pitchFamily="34" charset="0"/>
                <a:cs typeface="Times New Roman" pitchFamily="18" charset="0"/>
              </a:rPr>
              <a:t>» che riguardano i seguenti ambiti di azione previsti dal PSDN: </a:t>
            </a:r>
          </a:p>
          <a:p>
            <a:pPr marL="742950" lvl="1" indent="-285750" algn="just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500" b="1" smtClean="0">
                <a:latin typeface="Arial" charset="0"/>
                <a:ea typeface="Calibri" pitchFamily="34" charset="0"/>
                <a:cs typeface="Times New Roman" pitchFamily="18" charset="0"/>
              </a:rPr>
              <a:t>Strumenti</a:t>
            </a:r>
            <a:r>
              <a:rPr lang="it-IT" sz="1500" smtClean="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(ACCESSI - SPAZI E AMBIENTI PER L’APPRENDIMENTO- IDENTITA’ DIGITALE PER OGNI STUDENTE E DOCENTE- AMMINISTRAZIONE DIGITALE)</a:t>
            </a:r>
            <a:r>
              <a:rPr lang="it-IT" sz="1500" smtClean="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endParaRPr lang="it-IT" sz="18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500" b="1" smtClean="0">
                <a:latin typeface="Arial" charset="0"/>
                <a:ea typeface="Calibri" pitchFamily="34" charset="0"/>
                <a:cs typeface="Times New Roman" pitchFamily="18" charset="0"/>
              </a:rPr>
              <a:t>Competenze e contenuti </a:t>
            </a: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(COMPETENZE DEGLI STUDENT</a:t>
            </a:r>
            <a:r>
              <a:rPr lang="it-IT" sz="1200" b="1" smtClean="0">
                <a:latin typeface="Arial" charset="0"/>
                <a:ea typeface="Calibri" pitchFamily="34" charset="0"/>
                <a:cs typeface="Times New Roman" pitchFamily="18" charset="0"/>
              </a:rPr>
              <a:t>I - </a:t>
            </a: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DIGITALE, IMPRENDITORIALITA’ E LAVORO -CONTENUTI DIGITALI)</a:t>
            </a:r>
            <a:r>
              <a:rPr lang="it-IT" sz="1500" smtClean="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endParaRPr lang="it-IT" sz="18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500" b="1" smtClean="0">
                <a:latin typeface="Arial" charset="0"/>
                <a:ea typeface="Calibri" pitchFamily="34" charset="0"/>
                <a:cs typeface="Times New Roman" pitchFamily="18" charset="0"/>
              </a:rPr>
              <a:t>Formazione e accompagnamento</a:t>
            </a:r>
            <a:r>
              <a:rPr lang="it-IT" sz="1500" smtClean="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(FORMAZIONE DEL PERSONALE – ACCOMMPAGNAMENTO) </a:t>
            </a:r>
            <a:endParaRPr lang="it-IT" sz="12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buFont typeface="Wingdings 2" pitchFamily="18" charset="2"/>
              <a:buNone/>
            </a:pPr>
            <a:endParaRPr lang="it-IT" sz="12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buFont typeface="Wingdings 2" pitchFamily="18" charset="2"/>
              <a:buNone/>
            </a:pPr>
            <a:r>
              <a:rPr lang="it-IT" sz="1600" smtClean="0">
                <a:latin typeface="Arial" charset="0"/>
                <a:ea typeface="Calibri" pitchFamily="34" charset="0"/>
                <a:cs typeface="Times New Roman" pitchFamily="18" charset="0"/>
              </a:rPr>
              <a:t>Verrà effettuata un indagine sull’utilizzo delle nuove tecnologie nei vari plessi e sulla situazione dei Laboratori esistenti che costituirà il punto di partenza per la pianificazione puntuale delle azioni previste.</a:t>
            </a:r>
            <a:endParaRPr lang="it-IT" sz="20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it-IT" sz="16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476672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E6B59-5355-40D4-B9F3-912422B8B332}" type="slidenum">
              <a:rPr lang="it-IT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18</a:t>
            </a:fld>
            <a:endParaRPr lang="it-IT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40287"/>
          </a:xfrm>
        </p:spPr>
        <p:txBody>
          <a:bodyPr>
            <a:normAutofit/>
          </a:bodyPr>
          <a:lstStyle/>
          <a:p>
            <a:endParaRPr lang="it-IT" sz="8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115000"/>
              </a:lnSpc>
              <a:buFont typeface="Wingdings 2" pitchFamily="18" charset="2"/>
              <a:buNone/>
            </a:pPr>
            <a:r>
              <a:rPr lang="it-IT" sz="15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Risorse umane , professionali, strumentali e strutturali </a:t>
            </a:r>
            <a:endParaRPr lang="it-IT" sz="19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Animatore digitale: Prof. Raimondo </a:t>
            </a:r>
            <a:r>
              <a:rPr lang="it-IT" sz="1300" dirty="0" err="1" smtClean="0">
                <a:latin typeface="Arial" charset="0"/>
                <a:ea typeface="Calibri" pitchFamily="34" charset="0"/>
                <a:cs typeface="Times New Roman" pitchFamily="18" charset="0"/>
              </a:rPr>
              <a:t>Licastro</a:t>
            </a:r>
            <a:endParaRPr lang="it-IT" sz="1700" dirty="0" smtClean="0">
              <a:latin typeface="Baskerville Old Face" pitchFamily="18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Responsabili di plesso dei vari ordini di scuola dell’ITI – ITA – IPA – CASA CIRC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Individuazione di figure promotrici dell’utilizzo delle nuove tecnologie nei vari plessi 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Dirigente scolastico 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DSGA 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Personale ATA 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Laboratori multimediali dell’Istituto   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Uffici amministrativi di Segreteria </a:t>
            </a:r>
          </a:p>
          <a:p>
            <a:pPr marL="709613" lvl="1" indent="-342900">
              <a:lnSpc>
                <a:spcPct val="115000"/>
              </a:lnSpc>
              <a:buFont typeface="Symbol" pitchFamily="18" charset="2"/>
              <a:buChar char=""/>
            </a:pP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Wingdings 2" pitchFamily="18" charset="2"/>
              <a:buNone/>
            </a:pPr>
            <a:r>
              <a:rPr lang="it-IT" sz="15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Risorse finanziarie </a:t>
            </a:r>
            <a:endParaRPr lang="it-IT" sz="19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 algn="just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Finanziamenti PON e POR previsti per il PNSD 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 algn="just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Finanziamenti Leggi sulla Buona Scuola 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 algn="just">
              <a:lnSpc>
                <a:spcPct val="115000"/>
              </a:lnSpc>
              <a:buFont typeface="Symbol" pitchFamily="18" charset="2"/>
              <a:buChar char=""/>
            </a:pPr>
            <a:r>
              <a:rPr lang="it-IT" sz="1300" dirty="0" smtClean="0">
                <a:latin typeface="Arial" charset="0"/>
                <a:ea typeface="Calibri" pitchFamily="34" charset="0"/>
                <a:cs typeface="Times New Roman" pitchFamily="18" charset="0"/>
              </a:rPr>
              <a:t>1000 € previsti per ogni scuola dal PNSD </a:t>
            </a:r>
            <a:endParaRPr lang="it-IT" sz="17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it-IT" sz="15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476672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E6861-C5E9-453B-9424-B1C031C49AA7}" type="slidenum">
              <a:rPr lang="it-IT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19</a:t>
            </a:fld>
            <a:endParaRPr lang="it-IT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 marL="323850" indent="-323850">
              <a:lnSpc>
                <a:spcPct val="80000"/>
              </a:lnSpc>
            </a:pPr>
            <a:endParaRPr lang="it-IT" sz="8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23850" indent="-323850" algn="ctr">
              <a:lnSpc>
                <a:spcPct val="95000"/>
              </a:lnSpc>
              <a:buFont typeface="Wingdings 2" pitchFamily="18" charset="2"/>
              <a:buNone/>
            </a:pPr>
            <a:r>
              <a:rPr lang="it-IT" sz="18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Azioni del PTOF coerenti con il Piano Nazionale Scuola Digitale</a:t>
            </a:r>
          </a:p>
          <a:p>
            <a:pPr marL="323850" indent="-323850" algn="just">
              <a:lnSpc>
                <a:spcPct val="95000"/>
              </a:lnSpc>
              <a:buFont typeface="Wingdings 2" pitchFamily="18" charset="2"/>
              <a:buNone/>
            </a:pPr>
            <a:endParaRPr lang="it-IT" sz="1400" b="1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323850" indent="-323850" algn="just">
              <a:lnSpc>
                <a:spcPct val="95000"/>
              </a:lnSpc>
              <a:buFont typeface="Wingdings 2" pitchFamily="18" charset="2"/>
              <a:buNone/>
            </a:pPr>
            <a:r>
              <a:rPr lang="it-IT" sz="14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La Scuola digitale esiste già</a:t>
            </a:r>
            <a:r>
              <a:rPr lang="it-IT" sz="1400" dirty="0" smtClean="0">
                <a:latin typeface="Arial" charset="0"/>
                <a:ea typeface="Calibri" pitchFamily="34" charset="0"/>
                <a:cs typeface="Times New Roman" pitchFamily="18" charset="0"/>
              </a:rPr>
              <a:t>....così è scritto nel Piano Nazionale Scuola Digitale e così è nel </a:t>
            </a:r>
          </a:p>
          <a:p>
            <a:pPr marL="323850" indent="-323850" algn="just">
              <a:lnSpc>
                <a:spcPct val="95000"/>
              </a:lnSpc>
              <a:buFont typeface="Wingdings 2" pitchFamily="18" charset="2"/>
              <a:buNone/>
            </a:pPr>
            <a:r>
              <a:rPr lang="it-IT" sz="1400" dirty="0" smtClean="0">
                <a:latin typeface="Arial" charset="0"/>
                <a:ea typeface="Calibri" pitchFamily="34" charset="0"/>
                <a:cs typeface="Times New Roman" pitchFamily="18" charset="0"/>
              </a:rPr>
              <a:t>nostro Istituto IIS “</a:t>
            </a:r>
            <a:r>
              <a:rPr lang="it-IT" sz="1400" dirty="0" err="1" smtClean="0">
                <a:latin typeface="Arial" charset="0"/>
                <a:ea typeface="Calibri" pitchFamily="34" charset="0"/>
                <a:cs typeface="Times New Roman" pitchFamily="18" charset="0"/>
              </a:rPr>
              <a:t>E.Majorana</a:t>
            </a:r>
            <a:r>
              <a:rPr lang="it-IT" sz="1400" dirty="0" smtClean="0">
                <a:latin typeface="Arial" charset="0"/>
                <a:ea typeface="Calibri" pitchFamily="34" charset="0"/>
                <a:cs typeface="Times New Roman" pitchFamily="18" charset="0"/>
              </a:rPr>
              <a:t>”</a:t>
            </a:r>
            <a:endParaRPr lang="it-IT" sz="17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323850" indent="-323850" algn="just">
              <a:lnSpc>
                <a:spcPct val="95000"/>
              </a:lnSpc>
              <a:buFont typeface="Wingdings 2" pitchFamily="18" charset="2"/>
              <a:buNone/>
            </a:pPr>
            <a:r>
              <a:rPr lang="it-IT" sz="1400" dirty="0" smtClean="0">
                <a:latin typeface="Arial" charset="0"/>
                <a:ea typeface="Calibri" pitchFamily="34" charset="0"/>
                <a:cs typeface="Times New Roman" pitchFamily="18" charset="0"/>
              </a:rPr>
              <a:t> Gran parte delle innovazioni richieste dal PNSD  sono già attive nella nostra scuola e molte sono </a:t>
            </a:r>
          </a:p>
          <a:p>
            <a:pPr marL="323850" indent="-323850" algn="just">
              <a:lnSpc>
                <a:spcPct val="95000"/>
              </a:lnSpc>
              <a:buFont typeface="Wingdings 2" pitchFamily="18" charset="2"/>
              <a:buNone/>
            </a:pPr>
            <a:r>
              <a:rPr lang="it-IT" sz="1400" dirty="0" smtClean="0">
                <a:latin typeface="Arial" charset="0"/>
                <a:ea typeface="Calibri" pitchFamily="34" charset="0"/>
                <a:cs typeface="Times New Roman" pitchFamily="18" charset="0"/>
              </a:rPr>
              <a:t>in fase di sviluppo. Sono  elencate, comunque,  qui di seguito quali </a:t>
            </a:r>
            <a:r>
              <a:rPr lang="it-IT" sz="14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AZIONI</a:t>
            </a:r>
            <a:r>
              <a:rPr lang="it-IT" sz="1400" dirty="0" smtClean="0">
                <a:latin typeface="Arial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14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coerenti con </a:t>
            </a:r>
          </a:p>
          <a:p>
            <a:pPr marL="323850" indent="-323850" algn="just">
              <a:lnSpc>
                <a:spcPct val="95000"/>
              </a:lnSpc>
              <a:buFont typeface="Wingdings 2" pitchFamily="18" charset="2"/>
              <a:buNone/>
            </a:pPr>
            <a:r>
              <a:rPr lang="it-IT" sz="14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il Piano Nazionale Scuola Digitale, </a:t>
            </a:r>
            <a:r>
              <a:rPr lang="it-IT" sz="1400" dirty="0" smtClean="0">
                <a:latin typeface="Arial" charset="0"/>
                <a:ea typeface="Calibri" pitchFamily="34" charset="0"/>
                <a:cs typeface="Times New Roman" pitchFamily="18" charset="0"/>
              </a:rPr>
              <a:t>   sono già state realizzate e quante stiano per attivarsi:</a:t>
            </a:r>
          </a:p>
          <a:p>
            <a:pPr marL="323850" indent="-323850" algn="just">
              <a:lnSpc>
                <a:spcPct val="95000"/>
              </a:lnSpc>
              <a:buFont typeface="Wingdings 2" pitchFamily="18" charset="2"/>
              <a:buNone/>
            </a:pPr>
            <a:endParaRPr lang="it-IT" sz="14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95000"/>
              </a:lnSpc>
              <a:spcBef>
                <a:spcPts val="1050"/>
              </a:spcBef>
              <a:spcAft>
                <a:spcPts val="1050"/>
              </a:spcAft>
              <a:buSzPts val="1000"/>
              <a:buNone/>
            </a:pPr>
            <a:r>
              <a:rPr lang="it-IT" sz="18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1. Individuazione e nomina dell’animatore digitale</a:t>
            </a:r>
            <a:endParaRPr lang="it-IT" sz="1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62000" lvl="1" indent="-304800" algn="just">
              <a:lnSpc>
                <a:spcPct val="80000"/>
              </a:lnSpc>
            </a:pPr>
            <a:r>
              <a:rPr lang="it-IT" sz="1300" dirty="0" smtClean="0">
                <a:latin typeface="Arial" charset="0"/>
              </a:rPr>
              <a:t>In data 22 dicembre 2015 il prof. Raimondo </a:t>
            </a:r>
            <a:r>
              <a:rPr lang="it-IT" sz="1300" dirty="0" err="1" smtClean="0">
                <a:latin typeface="Arial" charset="0"/>
              </a:rPr>
              <a:t>Licastro</a:t>
            </a:r>
            <a:r>
              <a:rPr lang="it-IT" sz="1300" dirty="0" smtClean="0">
                <a:latin typeface="Arial" charset="0"/>
              </a:rPr>
              <a:t> è stato individuato Animatore Digitale dell’Istituto IIS “</a:t>
            </a:r>
            <a:r>
              <a:rPr lang="it-IT" sz="1300" dirty="0" err="1" smtClean="0">
                <a:latin typeface="Arial" charset="0"/>
              </a:rPr>
              <a:t>E.Majorana</a:t>
            </a:r>
            <a:r>
              <a:rPr lang="it-IT" sz="1300" dirty="0" smtClean="0">
                <a:latin typeface="Arial" charset="0"/>
              </a:rPr>
              <a:t>” al fine di organizzare la formazione interna alla scuola sui temi del PNSD, favorire la partecipazione e stimolare il protagonismo degli studenti nell’organizzazione di workshop e altre attività, anche strutturate, sui temi del PNSD, </a:t>
            </a:r>
            <a:r>
              <a:rPr lang="it-IT" sz="1300" u="sng" dirty="0" smtClean="0">
                <a:latin typeface="Arial" charset="0"/>
              </a:rPr>
              <a:t>anche aprendo i momenti formativi alle famiglie e altri attori del territorio</a:t>
            </a:r>
            <a:r>
              <a:rPr lang="it-IT" sz="1300" dirty="0" smtClean="0">
                <a:latin typeface="Arial" charset="0"/>
              </a:rPr>
              <a:t>, per la realizzazione di una cultura digitale condivisa. Il docente individuato, che fa parte dello Staff di Dirigenza, ha già impostato un’attività di organizzazione e promozione della cultura digitale presso le componenti della scuola, per la quale si avvarrà della collaborazione di un ristretto gruppo di docenti con i quali costituirà un team, ovvero una Redazione che gestisce e coordina tutte le attività di seguito illustrate. </a:t>
            </a:r>
          </a:p>
          <a:p>
            <a:pPr marL="323850" indent="-323850" algn="just">
              <a:lnSpc>
                <a:spcPct val="95000"/>
              </a:lnSpc>
              <a:buFont typeface="Wingdings 2" pitchFamily="18" charset="2"/>
              <a:buNone/>
            </a:pPr>
            <a:endParaRPr lang="it-IT" sz="1400" dirty="0" smtClean="0">
              <a:latin typeface="Arial" charset="0"/>
            </a:endParaRPr>
          </a:p>
          <a:p>
            <a:pPr marL="323850" indent="-323850" algn="ctr">
              <a:lnSpc>
                <a:spcPct val="95000"/>
              </a:lnSpc>
              <a:buFont typeface="Wingdings 2" pitchFamily="18" charset="2"/>
              <a:buNone/>
            </a:pPr>
            <a:endParaRPr lang="it-IT" sz="1400" dirty="0" smtClean="0">
              <a:latin typeface="Arial" charset="0"/>
            </a:endParaRPr>
          </a:p>
          <a:p>
            <a:pPr marL="323850" indent="-323850">
              <a:lnSpc>
                <a:spcPct val="80000"/>
              </a:lnSpc>
              <a:buFont typeface="Wingdings 2" pitchFamily="18" charset="2"/>
              <a:buNone/>
            </a:pPr>
            <a:endParaRPr lang="it-IT" sz="14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476672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testo 2"/>
          <p:cNvSpPr>
            <a:spLocks noGrp="1"/>
          </p:cNvSpPr>
          <p:nvPr>
            <p:ph type="body" idx="1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it-IT" sz="2000" dirty="0" smtClean="0">
                <a:latin typeface="Calibri" pitchFamily="34" charset="0"/>
              </a:rPr>
              <a:t>Il </a:t>
            </a:r>
            <a:r>
              <a:rPr lang="it-IT" sz="2000" b="1" dirty="0" smtClean="0">
                <a:latin typeface="Calibri" pitchFamily="34" charset="0"/>
              </a:rPr>
              <a:t>Piano Nazionale per la Scuola Digitale (PNSD) </a:t>
            </a:r>
            <a:r>
              <a:rPr lang="it-IT" sz="2000" dirty="0" smtClean="0">
                <a:latin typeface="Calibri" pitchFamily="34" charset="0"/>
              </a:rPr>
              <a:t>è un documento pensato per </a:t>
            </a:r>
            <a:r>
              <a:rPr lang="it-IT" sz="2000" b="1" dirty="0" smtClean="0">
                <a:latin typeface="Calibri" pitchFamily="34" charset="0"/>
              </a:rPr>
              <a:t>guidare le scuole in un percorso di innovazione e digitalizzazione</a:t>
            </a:r>
            <a:r>
              <a:rPr lang="it-IT" sz="2000" dirty="0" smtClean="0">
                <a:latin typeface="Calibri" pitchFamily="34" charset="0"/>
              </a:rPr>
              <a:t>, come previsto nella riforma della Scuola approvata quest’anno (legge 107/2015 – La Buona Scuola). Il documento ha funzione di indirizzo; punta a </a:t>
            </a:r>
            <a:r>
              <a:rPr lang="it-IT" sz="2000" b="1" dirty="0" smtClean="0">
                <a:latin typeface="Calibri" pitchFamily="34" charset="0"/>
              </a:rPr>
              <a:t>introdurre le nuove tecnologie nelle scuole, a diffondere l’idea di apprendimento permanente (</a:t>
            </a:r>
            <a:r>
              <a:rPr lang="it-IT" sz="2000" b="1" i="1" dirty="0" smtClean="0">
                <a:latin typeface="Calibri" pitchFamily="34" charset="0"/>
              </a:rPr>
              <a:t>life-long </a:t>
            </a:r>
            <a:r>
              <a:rPr lang="it-IT" sz="2000" b="1" i="1" dirty="0" err="1" smtClean="0">
                <a:latin typeface="Calibri" pitchFamily="34" charset="0"/>
              </a:rPr>
              <a:t>learning</a:t>
            </a:r>
            <a:r>
              <a:rPr lang="it-IT" sz="2000" b="1" dirty="0" smtClean="0">
                <a:latin typeface="Calibri" pitchFamily="34" charset="0"/>
              </a:rPr>
              <a:t>) ed estendere il concetto di scuola dal luogo fisico a spazi di apprendimento virtuali</a:t>
            </a:r>
            <a:r>
              <a:rPr lang="it-IT" sz="2000" dirty="0" smtClean="0">
                <a:latin typeface="Calibri" pitchFamily="34" charset="0"/>
              </a:rPr>
              <a:t>. </a:t>
            </a:r>
          </a:p>
          <a:p>
            <a:r>
              <a:rPr lang="it-IT" sz="2000" dirty="0" smtClean="0">
                <a:latin typeface="Calibri" pitchFamily="34" charset="0"/>
              </a:rPr>
              <a:t>Le azioni previste (35 punti), sono state già finanziate, attingendo alle risorse messe a disposizione dalla legge La Buona Scuola e dai Fondi strutturali Europei (</a:t>
            </a:r>
            <a:r>
              <a:rPr lang="it-IT" sz="2000" dirty="0" err="1" smtClean="0">
                <a:latin typeface="Calibri" pitchFamily="34" charset="0"/>
              </a:rPr>
              <a:t>Pon</a:t>
            </a:r>
            <a:r>
              <a:rPr lang="it-IT" sz="2000" dirty="0" smtClean="0">
                <a:latin typeface="Calibri" pitchFamily="34" charset="0"/>
              </a:rPr>
              <a:t> Istruzione 2014-2020) per un totale di </a:t>
            </a:r>
            <a:r>
              <a:rPr lang="it-IT" sz="2000" b="1" dirty="0" smtClean="0">
                <a:latin typeface="Calibri" pitchFamily="34" charset="0"/>
              </a:rPr>
              <a:t>un miliardo di euro</a:t>
            </a:r>
            <a:r>
              <a:rPr lang="it-IT" sz="2000" dirty="0" smtClean="0">
                <a:latin typeface="Calibri" pitchFamily="34" charset="0"/>
              </a:rPr>
              <a:t>. </a:t>
            </a:r>
          </a:p>
          <a:p>
            <a:r>
              <a:rPr lang="it-IT" sz="2000" dirty="0" err="1" smtClean="0">
                <a:latin typeface="Arial" charset="0"/>
              </a:rPr>
              <a:t>•</a:t>
            </a:r>
            <a:r>
              <a:rPr lang="it-IT" sz="2000" dirty="0" err="1" smtClean="0">
                <a:latin typeface="Calibri" pitchFamily="34" charset="0"/>
              </a:rPr>
              <a:t>Il</a:t>
            </a:r>
            <a:r>
              <a:rPr lang="it-IT" sz="2000" dirty="0" smtClean="0">
                <a:latin typeface="Calibri" pitchFamily="34" charset="0"/>
              </a:rPr>
              <a:t> Piano sarà attuato da qui al 2020 (piano pluriennale).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476672"/>
            <a:ext cx="7848872" cy="748923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3200" b="1" kern="0" cap="small" spc="100" baseline="-8000" dirty="0" smtClean="0">
                <a:solidFill>
                  <a:schemeClr val="tx1"/>
                </a:solidFill>
                <a:latin typeface="Garamond" pitchFamily="18" charset="0"/>
              </a:rPr>
              <a:t>Cos’è il Piano Nazionale per la Scuola Digitale (PNSD) </a:t>
            </a:r>
            <a:endParaRPr lang="it-IT" sz="3200" b="1" kern="0" cap="small" spc="100" baseline="-80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8CD50A-CF6F-46B6-ABD1-8AA9108B860C}" type="slidenum">
              <a:rPr lang="it-IT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</a:t>
            </a:fld>
            <a:endParaRPr lang="it-IT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8402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sz="7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lnSpc>
                <a:spcPct val="95000"/>
              </a:lnSpc>
              <a:buFont typeface="Wingdings 2" pitchFamily="18" charset="2"/>
              <a:buNone/>
            </a:pPr>
            <a:r>
              <a:rPr lang="it-IT" sz="17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Azioni del PTOF coerenti con il Piano Nazionale Scuola Digitale</a:t>
            </a:r>
          </a:p>
          <a:p>
            <a:pPr algn="just">
              <a:lnSpc>
                <a:spcPct val="95000"/>
              </a:lnSpc>
              <a:buFont typeface="Wingdings 2" pitchFamily="18" charset="2"/>
              <a:buNone/>
            </a:pPr>
            <a:endParaRPr lang="it-IT" sz="1100" b="1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spcBef>
                <a:spcPts val="1050"/>
              </a:spcBef>
              <a:spcAft>
                <a:spcPts val="1050"/>
              </a:spcAft>
              <a:buFont typeface="Wingdings 2" pitchFamily="18" charset="2"/>
              <a:buNone/>
            </a:pPr>
            <a:r>
              <a:rPr lang="it-IT" sz="1700" b="1" dirty="0" smtClean="0">
                <a:latin typeface="Arial Narrow" pitchFamily="34" charset="0"/>
              </a:rPr>
              <a:t>2. Azioni per migliorare le dotazioni hardware della scuola</a:t>
            </a:r>
          </a:p>
          <a:p>
            <a:pPr>
              <a:lnSpc>
                <a:spcPct val="95000"/>
              </a:lnSpc>
              <a:buFont typeface="Calibri" pitchFamily="34" charset="0"/>
              <a:buAutoNum type="arabicPeriod"/>
            </a:pPr>
            <a:r>
              <a:rPr lang="it-IT" sz="1400" dirty="0" smtClean="0">
                <a:latin typeface="Arial" charset="0"/>
              </a:rPr>
              <a:t>Fondi Strutturali Europei – Programma Operativo Nazionale “Per la scuola – Competenze e ambienti per l’apprendimento” 2014-2020. Avviso pubblico rivolto alle Istituzioni scolastiche statali per la realizzazione, l’ampliamento o l’adeguamento delle infrastrutture di rete LAN/WLAN. Asse II Infrastrutture per l’istruzione – Fondo Europeo di Sviluppo Regionale (FESR) – Obiettivo specifico – 10.8 – “Diffusione della società della conoscenza nel mondo della scuola e della formazione e adozione di approcci didattici innovativi” – Azione 10.8.1 Interventi infrastrutturali per l’innovazione tecnologica, laboratori di settore e per l’apprendimento delle competenze chiave.</a:t>
            </a:r>
            <a:r>
              <a:rPr lang="it-IT" sz="1400" b="1" dirty="0" smtClean="0">
                <a:latin typeface="Arial" charset="0"/>
              </a:rPr>
              <a:t> </a:t>
            </a:r>
            <a:endParaRPr lang="it-IT" sz="1900" dirty="0" smtClean="0">
              <a:latin typeface="Calibri" pitchFamily="34" charset="0"/>
            </a:endParaRPr>
          </a:p>
          <a:p>
            <a:pPr>
              <a:lnSpc>
                <a:spcPct val="95000"/>
              </a:lnSpc>
              <a:buFont typeface="Calibri" pitchFamily="34" charset="0"/>
              <a:buAutoNum type="arabicPeriod"/>
            </a:pPr>
            <a:r>
              <a:rPr lang="it-IT" sz="1400" dirty="0" smtClean="0">
                <a:latin typeface="Arial" charset="0"/>
              </a:rPr>
              <a:t>Piano Laboratori - Progetto in atto in cui i laboratori sono ripensati come luoghi di innovazione e creatività.</a:t>
            </a:r>
            <a:endParaRPr lang="it-IT" sz="1900" dirty="0" smtClean="0">
              <a:latin typeface="Calibri" pitchFamily="34" charset="0"/>
            </a:endParaRPr>
          </a:p>
          <a:p>
            <a:pPr>
              <a:lnSpc>
                <a:spcPct val="95000"/>
              </a:lnSpc>
              <a:buFont typeface="Calibri" pitchFamily="34" charset="0"/>
              <a:buAutoNum type="arabicPeriod"/>
            </a:pPr>
            <a:r>
              <a:rPr lang="it-IT" sz="1400" dirty="0" smtClean="0">
                <a:latin typeface="Arial" charset="0"/>
              </a:rPr>
              <a:t> L’Istituto necessita di </a:t>
            </a:r>
            <a:r>
              <a:rPr lang="it-IT" sz="1400" dirty="0" smtClean="0">
                <a:latin typeface="Arial" charset="0"/>
              </a:rPr>
              <a:t>ulteriori strumentazioni</a:t>
            </a:r>
            <a:r>
              <a:rPr lang="it-IT" sz="1400" dirty="0" smtClean="0">
                <a:latin typeface="Arial" charset="0"/>
              </a:rPr>
              <a:t>, attrezzature e di dispositivi che facilitino l’innovazione della didattica:</a:t>
            </a: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400" dirty="0" smtClean="0">
                <a:latin typeface="Arial" charset="0"/>
              </a:rPr>
              <a:t>strumenti compensativi per DSA: </a:t>
            </a:r>
            <a:r>
              <a:rPr lang="it-IT" sz="1400" dirty="0" err="1" smtClean="0">
                <a:latin typeface="Arial" charset="0"/>
              </a:rPr>
              <a:t>smart</a:t>
            </a:r>
            <a:r>
              <a:rPr lang="it-IT" sz="1400" dirty="0" smtClean="0">
                <a:latin typeface="Arial" charset="0"/>
              </a:rPr>
              <a:t> Pen., audiolibro o libro parlato, sintesi vocali, correttore ortografico vocale, registratori testi cartacei+scanner+OCR , Software per costruzione di mappe e schemi.</a:t>
            </a: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400" dirty="0" smtClean="0">
                <a:latin typeface="Arial" charset="0"/>
              </a:rPr>
              <a:t>arredo scolastico che favorisca una didattica diversa da quella della lezione frontale.</a:t>
            </a:r>
          </a:p>
          <a:p>
            <a:pPr>
              <a:lnSpc>
                <a:spcPct val="95000"/>
              </a:lnSpc>
            </a:pPr>
            <a:endParaRPr lang="it-IT" sz="1900" dirty="0" smtClean="0">
              <a:latin typeface="Calibri" pitchFamily="34" charset="0"/>
            </a:endParaRPr>
          </a:p>
          <a:p>
            <a:pPr algn="just">
              <a:lnSpc>
                <a:spcPct val="95000"/>
              </a:lnSpc>
              <a:buFont typeface="Wingdings 2" pitchFamily="18" charset="2"/>
              <a:buNone/>
            </a:pPr>
            <a:endParaRPr lang="it-IT" sz="1400" dirty="0" smtClean="0">
              <a:latin typeface="Calibri" pitchFamily="34" charset="0"/>
            </a:endParaRPr>
          </a:p>
          <a:p>
            <a:pPr algn="ctr">
              <a:lnSpc>
                <a:spcPct val="95000"/>
              </a:lnSpc>
              <a:buFont typeface="Wingdings 2" pitchFamily="18" charset="2"/>
              <a:buNone/>
            </a:pPr>
            <a:endParaRPr lang="it-IT" sz="11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83568" y="764704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09E43-D070-4A20-98E7-C47F6BA28C0E}" type="slidenum">
              <a:rPr lang="it-IT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</a:t>
            </a:fld>
            <a:endParaRPr lang="it-IT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8402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sz="7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lnSpc>
                <a:spcPct val="95000"/>
              </a:lnSpc>
              <a:buFont typeface="Wingdings 2" pitchFamily="18" charset="2"/>
              <a:buNone/>
            </a:pPr>
            <a:r>
              <a:rPr lang="it-IT" sz="2000" b="1" dirty="0" smtClean="0">
                <a:latin typeface="Arial" charset="0"/>
                <a:ea typeface="Calibri" pitchFamily="34" charset="0"/>
                <a:cs typeface="Times New Roman" pitchFamily="18" charset="0"/>
              </a:rPr>
              <a:t>Azioni del PTOF coerenti con il Piano Nazionale Scuola Digitale</a:t>
            </a:r>
          </a:p>
          <a:p>
            <a:pPr algn="just">
              <a:lnSpc>
                <a:spcPct val="95000"/>
              </a:lnSpc>
              <a:buFont typeface="Wingdings 2" pitchFamily="18" charset="2"/>
              <a:buNone/>
            </a:pPr>
            <a:endParaRPr lang="it-IT" sz="1400" b="1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spcBef>
                <a:spcPts val="1050"/>
              </a:spcBef>
              <a:spcAft>
                <a:spcPts val="1050"/>
              </a:spcAft>
              <a:buNone/>
            </a:pPr>
            <a:r>
              <a:rPr lang="it-IT" sz="1700" b="1" dirty="0" smtClean="0">
                <a:latin typeface="Arial Narrow" pitchFamily="34" charset="0"/>
              </a:rPr>
              <a:t>3. Formazione del Personale</a:t>
            </a:r>
          </a:p>
          <a:p>
            <a:pPr marL="742950" lvl="1" indent="-285750">
              <a:lnSpc>
                <a:spcPct val="95000"/>
              </a:lnSpc>
              <a:spcAft>
                <a:spcPts val="1200"/>
              </a:spcAft>
              <a:buFont typeface="Symbol" pitchFamily="18" charset="2"/>
              <a:buChar char=""/>
            </a:pPr>
            <a:r>
              <a:rPr lang="it-IT" sz="1800" dirty="0" smtClean="0">
                <a:latin typeface="Arial" charset="0"/>
                <a:ea typeface="Calibri" pitchFamily="34" charset="0"/>
                <a:cs typeface="Times New Roman" pitchFamily="18" charset="0"/>
              </a:rPr>
              <a:t>Formazione in servizio e autoformazione  per l'innovazione didattica.</a:t>
            </a:r>
            <a:endParaRPr lang="it-IT" sz="1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spcBef>
                <a:spcPts val="1050"/>
              </a:spcBef>
              <a:spcAft>
                <a:spcPts val="1050"/>
              </a:spcAft>
              <a:buNone/>
            </a:pPr>
            <a:r>
              <a:rPr lang="it-IT" sz="1700" b="1" dirty="0" smtClean="0">
                <a:latin typeface="Arial Narrow" pitchFamily="34" charset="0"/>
              </a:rPr>
              <a:t>4. </a:t>
            </a:r>
            <a:r>
              <a:rPr lang="it-IT" sz="1700" b="1" dirty="0" err="1" smtClean="0">
                <a:latin typeface="Arial Narrow" pitchFamily="34" charset="0"/>
              </a:rPr>
              <a:t>Identita'</a:t>
            </a:r>
            <a:r>
              <a:rPr lang="it-IT" sz="1700" b="1" dirty="0" smtClean="0">
                <a:latin typeface="Arial Narrow" pitchFamily="34" charset="0"/>
              </a:rPr>
              <a:t>  Digitale</a:t>
            </a:r>
          </a:p>
          <a:p>
            <a:pPr marL="742950" lvl="1" indent="-285750">
              <a:lnSpc>
                <a:spcPct val="95000"/>
              </a:lnSpc>
              <a:spcAft>
                <a:spcPts val="1200"/>
              </a:spcAft>
              <a:buFont typeface="Symbol" pitchFamily="18" charset="2"/>
              <a:buChar char=""/>
            </a:pPr>
            <a:r>
              <a:rPr lang="it-IT" sz="1800" dirty="0" smtClean="0">
                <a:latin typeface="Arial" charset="0"/>
                <a:ea typeface="Calibri" pitchFamily="34" charset="0"/>
                <a:cs typeface="Times New Roman" pitchFamily="18" charset="0"/>
              </a:rPr>
              <a:t>Digitalizzazione amministrativa - in atto già dallo scorso anno scolastico</a:t>
            </a:r>
            <a:endParaRPr lang="it-IT" sz="1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>
              <a:lnSpc>
                <a:spcPct val="95000"/>
              </a:lnSpc>
              <a:spcAft>
                <a:spcPts val="1200"/>
              </a:spcAft>
              <a:buFont typeface="Symbol" pitchFamily="18" charset="2"/>
              <a:buChar char=""/>
            </a:pPr>
            <a:r>
              <a:rPr lang="it-IT" sz="1800" dirty="0" smtClean="0">
                <a:latin typeface="Arial" charset="0"/>
                <a:ea typeface="Calibri" pitchFamily="34" charset="0"/>
                <a:cs typeface="Times New Roman" pitchFamily="18" charset="0"/>
              </a:rPr>
              <a:t>Registro elettronico - presente dall’ anno scolastico 2014/2015 </a:t>
            </a:r>
            <a:endParaRPr lang="it-IT" sz="1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spcBef>
                <a:spcPts val="1050"/>
              </a:spcBef>
              <a:spcAft>
                <a:spcPts val="1050"/>
              </a:spcAft>
              <a:buNone/>
            </a:pPr>
            <a:r>
              <a:rPr lang="it-IT" sz="1700" b="1" dirty="0" smtClean="0">
                <a:latin typeface="Arial Narrow" pitchFamily="34" charset="0"/>
              </a:rPr>
              <a:t>5. Contenuti  Digitali</a:t>
            </a:r>
          </a:p>
          <a:p>
            <a:pPr>
              <a:lnSpc>
                <a:spcPct val="95000"/>
              </a:lnSpc>
              <a:spcAft>
                <a:spcPts val="1200"/>
              </a:spcAft>
              <a:buFont typeface="Symbol" pitchFamily="18" charset="2"/>
              <a:buChar char=""/>
            </a:pPr>
            <a:r>
              <a:rPr lang="it-IT" sz="1500" b="1" i="1" u="sng" dirty="0" smtClean="0">
                <a:latin typeface="Arial" charset="0"/>
                <a:ea typeface="Calibri" pitchFamily="34" charset="0"/>
                <a:cs typeface="Times New Roman" pitchFamily="18" charset="0"/>
              </a:rPr>
              <a:t>Lezioni on </a:t>
            </a:r>
            <a:r>
              <a:rPr lang="it-IT" sz="1500" b="1" i="1" u="sng" dirty="0" err="1" smtClean="0">
                <a:latin typeface="Arial" charset="0"/>
                <a:ea typeface="Calibri" pitchFamily="34" charset="0"/>
                <a:cs typeface="Times New Roman" pitchFamily="18" charset="0"/>
              </a:rPr>
              <a:t>line</a:t>
            </a:r>
            <a:r>
              <a:rPr lang="it-IT" sz="1500" u="sng" dirty="0" smtClean="0">
                <a:latin typeface="Arial" charset="0"/>
                <a:ea typeface="Calibri" pitchFamily="34" charset="0"/>
                <a:cs typeface="Times New Roman" pitchFamily="18" charset="0"/>
              </a:rPr>
              <a:t>. Ogni docente può pubblicare materiali, lezioni e test on </a:t>
            </a:r>
            <a:r>
              <a:rPr lang="it-IT" sz="1500" u="sng" dirty="0" err="1" smtClean="0">
                <a:latin typeface="Arial" charset="0"/>
                <a:ea typeface="Calibri" pitchFamily="34" charset="0"/>
                <a:cs typeface="Times New Roman" pitchFamily="18" charset="0"/>
              </a:rPr>
              <a:t>line</a:t>
            </a:r>
            <a:r>
              <a:rPr lang="it-IT" sz="1500" u="sng" dirty="0" smtClean="0">
                <a:latin typeface="Arial" charset="0"/>
                <a:ea typeface="Calibri" pitchFamily="34" charset="0"/>
                <a:cs typeface="Times New Roman" pitchFamily="18" charset="0"/>
              </a:rPr>
              <a:t> a proprio nome, a beneficio degli studenti. Non necessariamente le lezioni devono risiedere sul sito della scuola. Il docente infatti può deciderne la pubblicazione su piattaforme a sua scelta.</a:t>
            </a:r>
            <a:endParaRPr lang="it-IT" sz="1500" u="sng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buFont typeface="Wingdings 2" pitchFamily="18" charset="2"/>
              <a:buNone/>
            </a:pPr>
            <a:endParaRPr lang="it-IT" sz="15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buFont typeface="Wingdings 2" pitchFamily="18" charset="2"/>
              <a:buNone/>
            </a:pPr>
            <a:endParaRPr lang="it-IT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1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548680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1DC0A-9C9D-4952-8608-8A81DA4A5A10}" type="slidenum">
              <a:rPr lang="it-IT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22</a:t>
            </a:fld>
            <a:endParaRPr lang="it-IT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8402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sz="50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lnSpc>
                <a:spcPct val="95000"/>
              </a:lnSpc>
              <a:buFont typeface="Wingdings 2" pitchFamily="18" charset="2"/>
              <a:buNone/>
            </a:pPr>
            <a:r>
              <a:rPr lang="it-IT" sz="1800" b="1" smtClean="0">
                <a:latin typeface="Arial" charset="0"/>
                <a:ea typeface="Calibri" pitchFamily="34" charset="0"/>
                <a:cs typeface="Times New Roman" pitchFamily="18" charset="0"/>
              </a:rPr>
              <a:t>Azioni del PTOF coerenti con il Piano Nazionale Scuola Digitale</a:t>
            </a:r>
          </a:p>
          <a:p>
            <a:pPr algn="just">
              <a:lnSpc>
                <a:spcPct val="95000"/>
              </a:lnSpc>
              <a:buFont typeface="Wingdings 2" pitchFamily="18" charset="2"/>
              <a:buNone/>
            </a:pPr>
            <a:endParaRPr lang="it-IT" sz="1800" b="1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spcAft>
                <a:spcPts val="1200"/>
              </a:spcAft>
            </a:pPr>
            <a:r>
              <a:rPr lang="it-IT" sz="1600" b="1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Monitoraggio del piano e modalità di rilevazione</a:t>
            </a:r>
            <a:endParaRPr lang="it-IT" sz="16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Aumento del numero di plessi dell’Istituto completamente connessi in Rete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Numero di laboratori effettivamente potenziati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Mappatura complessiva dei laboratori scolastici nei vari plessi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Numero di docenti formati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Effettivo utilizzo dei laboratori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Effettivo incremento della didattica digitale in classe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Numero di studenti coinvolti da politiche attive di formazione sul digitale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Quantità e qualità dei servizi associati al profilo digitale dello studente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Quantità e qualità servizi associati al profilo digitale del docente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Copertura del servizio di digitalizzazione amministrativa della scuola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Incremento nell’utilizzo di contenuti e piattaforme digitali per la didattica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Autoproduzione di materiali didattici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Miglioramento nell’utilizzo delle dotazioni scolastiche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95000"/>
              </a:lnSpc>
              <a:buFont typeface="Symbol" pitchFamily="18" charset="2"/>
              <a:buChar char=""/>
            </a:pPr>
            <a:r>
              <a:rPr lang="it-IT" sz="1200" smtClean="0">
                <a:latin typeface="Arial" charset="0"/>
                <a:ea typeface="Calibri" pitchFamily="34" charset="0"/>
                <a:cs typeface="Times New Roman" pitchFamily="18" charset="0"/>
              </a:rPr>
              <a:t>Pubblicazione dei progetti costruiti dall’animatore digitale; efficacia delle progettualità; coinvolgimento del personale scolastico e di tutta la comunità </a:t>
            </a:r>
            <a:endParaRPr lang="it-IT" sz="17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spcAft>
                <a:spcPts val="1200"/>
              </a:spcAft>
              <a:buFont typeface="Wingdings 2" pitchFamily="18" charset="2"/>
              <a:buNone/>
            </a:pPr>
            <a:endParaRPr lang="it-IT" sz="13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buFont typeface="Wingdings 2" pitchFamily="18" charset="2"/>
              <a:buNone/>
            </a:pPr>
            <a:endParaRPr lang="it-IT" sz="10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buFont typeface="Wingdings 2" pitchFamily="18" charset="2"/>
              <a:buNone/>
            </a:pPr>
            <a:endParaRPr lang="it-IT" sz="80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9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476672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6" name="Segnaposto contenuto 2"/>
          <p:cNvSpPr>
            <a:spLocks noGrp="1"/>
          </p:cNvSpPr>
          <p:nvPr>
            <p:ph idx="1"/>
          </p:nvPr>
        </p:nvSpPr>
        <p:spPr>
          <a:xfrm>
            <a:off x="457200" y="1844675"/>
            <a:ext cx="8258175" cy="33845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t-IT" sz="2400" b="1" smtClean="0">
                <a:solidFill>
                  <a:srgbClr val="002060"/>
                </a:solidFill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Risultati attesi</a:t>
            </a:r>
            <a:endParaRPr lang="it-IT" sz="2400" b="1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it-IT" sz="2400" smtClean="0">
              <a:ea typeface="Calibri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it-IT" sz="14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Le ricadute del piano, sicuramente positive, potranno, valutate a lungo temine, saranno: </a:t>
            </a:r>
            <a:endParaRPr lang="it-IT" sz="14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it-IT" sz="14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 </a:t>
            </a:r>
            <a:endParaRPr lang="it-IT" sz="14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Miglioramento della didattica e del profitto degli studenti. </a:t>
            </a:r>
            <a:endParaRPr lang="it-IT" sz="13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Innalzamento delle competenze digitali degli studenti e dei docenti. </a:t>
            </a:r>
            <a:endParaRPr lang="it-IT" sz="13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Percorsi personalizzati per gli studenti. </a:t>
            </a:r>
            <a:endParaRPr lang="it-IT" sz="13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Incremento della Collaborazione tra i docenti per lo scambio di esperienze. </a:t>
            </a:r>
            <a:endParaRPr lang="it-IT" sz="13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Ruolo degli studenti più attivo e collaborativo al loro apprendimento e alla loro crescita. </a:t>
            </a:r>
            <a:endParaRPr lang="it-IT" sz="13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Creazione di un sistema che dia la giusta collocazione all’autonomia scolastica e che sia basato sul concetto di rete: </a:t>
            </a:r>
            <a:r>
              <a:rPr lang="it-IT" sz="1300" i="1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collaborativa, paritetica e partecipata</a:t>
            </a: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. </a:t>
            </a:r>
            <a:endParaRPr lang="it-IT" sz="13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Gli studenti matureranno non semplici conoscenze, ma competenze. Impareranno, non un sapere astratto e teorico ma un sapere concreto, un saper fare. </a:t>
            </a:r>
            <a:endParaRPr lang="it-IT" sz="13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it-IT" sz="1300" smtClean="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Miglioramento dell’organizzazione della scuola e del sistema scolastico nel suo complesso. </a:t>
            </a:r>
            <a:endParaRPr lang="it-IT" sz="130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eaLnBrk="1" hangingPunct="1">
              <a:buFont typeface="Wingdings 2" pitchFamily="18" charset="2"/>
              <a:buNone/>
            </a:pPr>
            <a:endParaRPr lang="it-IT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859338" y="5949950"/>
            <a:ext cx="3784600" cy="4667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i="1" dirty="0" smtClean="0">
                <a:solidFill>
                  <a:srgbClr val="000000"/>
                </a:solidFill>
                <a:cs typeface="Arial" charset="0"/>
              </a:rPr>
              <a:t>Prof. Raimondo </a:t>
            </a:r>
            <a:r>
              <a:rPr lang="it-IT" i="1" dirty="0" err="1" smtClean="0">
                <a:solidFill>
                  <a:srgbClr val="000000"/>
                </a:solidFill>
                <a:cs typeface="Arial" charset="0"/>
              </a:rPr>
              <a:t>Licastro</a:t>
            </a:r>
            <a:endParaRPr lang="it-IT" sz="1600" i="1" dirty="0">
              <a:solidFill>
                <a:srgbClr val="C00000"/>
              </a:solidFill>
              <a:latin typeface="Baskerville Old Face" pitchFamily="18" charset="0"/>
              <a:cs typeface="Arial" charset="0"/>
            </a:endParaRPr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>
              <a:latin typeface="Constantia" pitchFamily="18" charset="0"/>
            </a:endParaRPr>
          </a:p>
        </p:txBody>
      </p:sp>
      <p:sp>
        <p:nvSpPr>
          <p:cNvPr id="38920" name="Rectangle 5"/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495550" algn="l"/>
                <a:tab pos="3524250" algn="l"/>
              </a:tabLst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AA753-58A1-4C54-927B-AD205E27247D}" type="slidenum">
              <a:rPr lang="it-IT"/>
              <a:pPr>
                <a:defRPr/>
              </a:pPr>
              <a:t>23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39552" y="836712"/>
            <a:ext cx="7848872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Il PNSD nel PTOF dell’IIS “</a:t>
            </a:r>
            <a:r>
              <a:rPr lang="it-IT" sz="20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E.Majorana</a:t>
            </a:r>
            <a:r>
              <a:rPr lang="it-IT" sz="20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” di Rossano </a:t>
            </a:r>
            <a:endParaRPr lang="it-IT" sz="20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it-IT" sz="1400" dirty="0" smtClean="0">
              <a:latin typeface="Calibri" pitchFamily="34" charset="0"/>
            </a:endParaRPr>
          </a:p>
          <a:p>
            <a:pPr marL="0" indent="0"/>
            <a:r>
              <a:rPr lang="it-IT" sz="2400" dirty="0" smtClean="0">
                <a:latin typeface="Calibri" pitchFamily="34" charset="0"/>
              </a:rPr>
              <a:t>Il PNSD è la rappresentazione di un piano di alto valore strategico poiché il capitolo della digitalizzazione è all’interno di una strategia nazionale contenuta in una Legge di Stato (Legge 107/2015).</a:t>
            </a:r>
          </a:p>
          <a:p>
            <a:pPr marL="0" indent="0">
              <a:buFont typeface="Wingdings 2" pitchFamily="18" charset="2"/>
              <a:buNone/>
            </a:pPr>
            <a:endParaRPr lang="it-IT" sz="2400" dirty="0" smtClean="0">
              <a:latin typeface="Calibri" pitchFamily="34" charset="0"/>
            </a:endParaRPr>
          </a:p>
          <a:p>
            <a:pPr marL="0" indent="0"/>
            <a:r>
              <a:rPr lang="it-IT" sz="2400" dirty="0" smtClean="0">
                <a:latin typeface="Calibri" pitchFamily="34" charset="0"/>
              </a:rPr>
              <a:t>Rappresenta un Piano di innovazione che non è solo strutturale ma anche di contenuti.</a:t>
            </a:r>
          </a:p>
          <a:p>
            <a:pPr marL="0" indent="0">
              <a:buFont typeface="Wingdings 2" pitchFamily="18" charset="2"/>
              <a:buNone/>
            </a:pPr>
            <a:endParaRPr lang="it-IT" sz="2400" dirty="0" smtClean="0">
              <a:latin typeface="Calibri" pitchFamily="34" charset="0"/>
            </a:endParaRPr>
          </a:p>
          <a:p>
            <a:pPr marL="0" indent="0"/>
            <a:r>
              <a:rPr lang="it-IT" sz="2400" dirty="0" smtClean="0">
                <a:latin typeface="Calibri" pitchFamily="34" charset="0"/>
              </a:rPr>
              <a:t>Il PNSD prefigura un nuovo modello educativo della scuola nell’era digitale.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it-IT" sz="2400" b="1" dirty="0" smtClean="0">
              <a:latin typeface="Adobe Garamond Pro Bold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764704"/>
            <a:ext cx="7848872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8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Importanza del </a:t>
            </a:r>
            <a:r>
              <a:rPr lang="it-IT" sz="28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pnsd</a:t>
            </a:r>
            <a:endParaRPr lang="it-IT" sz="28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contenut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2762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it-IT" sz="1400" dirty="0">
              <a:solidFill>
                <a:srgbClr val="000000"/>
              </a:solidFill>
              <a:latin typeface="Calibri"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it-IT" sz="2400" dirty="0" smtClean="0">
                <a:latin typeface="Calibri"/>
              </a:rPr>
              <a:t>Le </a:t>
            </a:r>
            <a:r>
              <a:rPr lang="it-IT" sz="2400" dirty="0">
                <a:latin typeface="Calibri"/>
              </a:rPr>
              <a:t>tecnologie entrano in classe e supportano la </a:t>
            </a:r>
            <a:r>
              <a:rPr lang="it-IT" sz="2400" dirty="0" smtClean="0">
                <a:latin typeface="Calibri"/>
              </a:rPr>
              <a:t>didattica 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it-IT" sz="2400" dirty="0">
              <a:latin typeface="Calibri"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it-IT" sz="2400" dirty="0">
                <a:latin typeface="Calibri"/>
              </a:rPr>
              <a:t>S</a:t>
            </a:r>
            <a:r>
              <a:rPr lang="it-IT" sz="2400" dirty="0" smtClean="0">
                <a:latin typeface="Calibri"/>
              </a:rPr>
              <a:t>tudenti </a:t>
            </a:r>
            <a:r>
              <a:rPr lang="it-IT" sz="2400" dirty="0">
                <a:latin typeface="Calibri"/>
              </a:rPr>
              <a:t>e i docenti interagiscano con modalità didattiche costruttive e cooperative </a:t>
            </a:r>
            <a:endParaRPr lang="it-IT" sz="2400" dirty="0" smtClean="0">
              <a:latin typeface="Calibri"/>
            </a:endParaRPr>
          </a:p>
          <a:p>
            <a:pPr>
              <a:defRPr/>
            </a:pPr>
            <a:endParaRPr lang="it-IT" sz="2400" dirty="0">
              <a:latin typeface="Calibri"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it-IT" sz="2400" dirty="0" smtClean="0">
                <a:latin typeface="Calibri"/>
              </a:rPr>
              <a:t>Attraverso </a:t>
            </a:r>
            <a:r>
              <a:rPr lang="it-IT" sz="2400" i="1" dirty="0" err="1">
                <a:latin typeface="Calibri"/>
              </a:rPr>
              <a:t>app</a:t>
            </a:r>
            <a:r>
              <a:rPr lang="it-IT" sz="2400" i="1" dirty="0">
                <a:latin typeface="Calibri"/>
              </a:rPr>
              <a:t> </a:t>
            </a:r>
            <a:r>
              <a:rPr lang="it-IT" sz="2400" dirty="0">
                <a:latin typeface="Calibri"/>
              </a:rPr>
              <a:t>da sfruttare come ambienti o strumenti di apprendimento </a:t>
            </a:r>
            <a:endParaRPr lang="it-IT" sz="2400" dirty="0" smtClean="0">
              <a:latin typeface="Calibri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it-IT" sz="2400" dirty="0">
              <a:latin typeface="Calibri"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it-IT" sz="2400" dirty="0" smtClean="0">
                <a:latin typeface="Calibri"/>
              </a:rPr>
              <a:t>Superando </a:t>
            </a:r>
            <a:r>
              <a:rPr lang="it-IT" sz="2400" dirty="0">
                <a:latin typeface="Calibri"/>
              </a:rPr>
              <a:t>l’impostazione frontale della lezione e favorendo una didattica meno trasmissiva e più operativa </a:t>
            </a:r>
            <a:endParaRPr lang="it-IT" sz="2400" dirty="0" smtClean="0"/>
          </a:p>
        </p:txBody>
      </p:sp>
      <p:sp>
        <p:nvSpPr>
          <p:cNvPr id="2" name="Freccia in giù 1"/>
          <p:cNvSpPr/>
          <p:nvPr/>
        </p:nvSpPr>
        <p:spPr>
          <a:xfrm>
            <a:off x="4572000" y="2060575"/>
            <a:ext cx="484188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4572000" y="3213100"/>
            <a:ext cx="484188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4572000" y="4365625"/>
            <a:ext cx="484188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39552" y="476672"/>
            <a:ext cx="7848872" cy="954107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8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Con il PNSD vengono incentivate le nuove tecnologie</a:t>
            </a:r>
            <a:endParaRPr lang="it-IT" sz="2800" b="1" kern="0" cap="small" spc="1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9582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it-IT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t-IT" dirty="0" smtClean="0">
              <a:latin typeface="Adobe Garamond Pro Bold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it-IT" i="1" dirty="0" smtClean="0"/>
              <a:t>    </a:t>
            </a:r>
            <a:endParaRPr lang="it-IT" dirty="0"/>
          </a:p>
        </p:txBody>
      </p:sp>
      <p:graphicFrame>
        <p:nvGraphicFramePr>
          <p:cNvPr id="21525" name="Group 21"/>
          <p:cNvGraphicFramePr>
            <a:graphicFrameLocks noGrp="1"/>
          </p:cNvGraphicFramePr>
          <p:nvPr/>
        </p:nvGraphicFramePr>
        <p:xfrm>
          <a:off x="468313" y="1557338"/>
          <a:ext cx="8424862" cy="4759255"/>
        </p:xfrm>
        <a:graphic>
          <a:graphicData uri="http://schemas.openxmlformats.org/drawingml/2006/table">
            <a:tbl>
              <a:tblPr/>
              <a:tblGrid>
                <a:gridCol w="4213225"/>
                <a:gridCol w="4211637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small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small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Cambiamento del ruolo del docente da.. </a:t>
                      </a:r>
                      <a:r>
                        <a:rPr kumimoji="0" lang="it-IT" sz="1800" b="0" i="0" u="none" strike="noStrike" cap="small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small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small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a.. </a:t>
                      </a:r>
                      <a:r>
                        <a:rPr kumimoji="0" lang="it-IT" sz="1800" b="0" i="0" u="none" strike="noStrike" cap="small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495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Trasmettitore di conoscenza, fonte di informazioni, fonte di risposte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Colui che controlla e dirige tutti gli aspetti dell’apprendimento</a:t>
                      </a: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Facilitatore dell’apprendimento, collaboratore, guida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Colui che offre maggiori opzioni e responsabilità nel processo di apprendimento</a:t>
                      </a: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Cambiamento del ruolo dello studente da..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a.. 	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0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Destinatario passivo di informazioni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Colui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che apprende mediante una attività solitaria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Partecipante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attivo nel processo di apprendimento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Colui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che apprende in collaborazione con altri 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96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11560" y="260648"/>
            <a:ext cx="7848872" cy="954107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8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Le nuove tecnologie presuppongono </a:t>
            </a:r>
            <a:br>
              <a:rPr lang="it-IT" sz="28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it-IT" sz="28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un cambiamento di prospettiva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9582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it-IT" sz="1400" dirty="0" smtClean="0">
              <a:latin typeface="Calibri" pitchFamily="34" charset="0"/>
            </a:endParaRP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Consentono un apprendimento personalizzato in quanto permettono la personalizzazione del lavoro per ogni alunno e pongono attenzione ai diversi stili di apprendimento degli allievi (soprattutto con gli alunni con BES). </a:t>
            </a: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Offrono la possibilità di fare ricerche in molteplici fonti e/o di condividere i contenuti in tempo reale.</a:t>
            </a: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Prevengono il senso d’inadeguatezza degli alunni e quindi la dispersione scolastica </a:t>
            </a: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Incrementano la motivazione e il coinvolgimento degli alunni.</a:t>
            </a: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Consentono una maggiore facilità di comprensione degli argomenti poiché l’alunno interagisce con i contenuti in maniera più funzionale alle conoscenze. </a:t>
            </a: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Permettono il riutilizzo del materiale «digitale». </a:t>
            </a: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Trasformano i </a:t>
            </a:r>
            <a:r>
              <a:rPr lang="it-IT" sz="1800" dirty="0" err="1" smtClean="0">
                <a:latin typeface="Calibri" pitchFamily="34" charset="0"/>
              </a:rPr>
              <a:t>device</a:t>
            </a:r>
            <a:r>
              <a:rPr lang="it-IT" sz="1800" dirty="0" smtClean="0">
                <a:latin typeface="Calibri" pitchFamily="34" charset="0"/>
              </a:rPr>
              <a:t> in oggetti di apprendimento.</a:t>
            </a: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Presuppongono un nuovo ruolo dell’insegnante. </a:t>
            </a:r>
          </a:p>
          <a:p>
            <a:pPr marL="0" indent="0"/>
            <a:r>
              <a:rPr lang="it-IT" sz="1800" dirty="0" smtClean="0">
                <a:latin typeface="Calibri" pitchFamily="34" charset="0"/>
              </a:rPr>
              <a:t>Sono utili perché la Rete è una miniera d’oro.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it-IT" sz="2000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539552" y="476672"/>
            <a:ext cx="7848872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8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L’uso delle tecnologie </a:t>
            </a:r>
            <a:r>
              <a:rPr lang="it-IT" sz="2800" b="1" kern="0" cap="small" spc="100" dirty="0" err="1" smtClean="0">
                <a:solidFill>
                  <a:schemeClr val="tx1"/>
                </a:solidFill>
                <a:latin typeface="Garamond" pitchFamily="18" charset="0"/>
              </a:rPr>
              <a:t>digitali…</a:t>
            </a:r>
            <a:r>
              <a:rPr lang="it-IT" sz="2800" b="1" kern="0" cap="small" spc="100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contenuto 2"/>
          <p:cNvSpPr>
            <a:spLocks noGrp="1"/>
          </p:cNvSpPr>
          <p:nvPr>
            <p:ph idx="1"/>
          </p:nvPr>
        </p:nvSpPr>
        <p:spPr>
          <a:xfrm>
            <a:off x="323528" y="476672"/>
            <a:ext cx="8507413" cy="5544344"/>
          </a:xfrm>
        </p:spPr>
        <p:txBody>
          <a:bodyPr/>
          <a:lstStyle/>
          <a:p>
            <a:endParaRPr lang="it-IT" sz="1000" dirty="0" smtClean="0">
              <a:solidFill>
                <a:srgbClr val="000000"/>
              </a:solidFill>
              <a:latin typeface="Agency FB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it-IT" sz="2800" b="1" dirty="0" smtClean="0">
                <a:latin typeface="Agency FB" pitchFamily="34" charset="0"/>
              </a:rPr>
              <a:t> </a:t>
            </a:r>
          </a:p>
          <a:p>
            <a:endParaRPr lang="it-IT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it-IT" sz="2800" b="1" dirty="0" smtClean="0">
                <a:latin typeface="Calibri" pitchFamily="34" charset="0"/>
              </a:rPr>
              <a:t>L</a:t>
            </a:r>
            <a:r>
              <a:rPr lang="it-IT" sz="1800" dirty="0" smtClean="0">
                <a:latin typeface="Calibri" pitchFamily="34" charset="0"/>
              </a:rPr>
              <a:t>’insegnante deve far utilizzare con dimestichezza e spirito critico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le tecno-logie dell’informazione e della comunicazione (TIC),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incoraggiando l’apprendimento collaborativo. </a:t>
            </a:r>
          </a:p>
          <a:p>
            <a:pPr>
              <a:buNone/>
            </a:pPr>
            <a:r>
              <a:rPr lang="it-IT" sz="2800" b="1" dirty="0" smtClean="0">
                <a:latin typeface="Calibri" pitchFamily="34" charset="0"/>
              </a:rPr>
              <a:t>N</a:t>
            </a:r>
            <a:r>
              <a:rPr lang="it-IT" sz="1800" dirty="0" smtClean="0">
                <a:latin typeface="Calibri" pitchFamily="34" charset="0"/>
              </a:rPr>
              <a:t>on bisogna mai perdere di vista la relazione umana a scuola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infatti si impara a diventare uomini, a crescere,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a “convivere” civilmente e a relazionarsi con gli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altri, compagni e professori. </a:t>
            </a:r>
          </a:p>
          <a:p>
            <a:pPr>
              <a:buNone/>
            </a:pPr>
            <a:r>
              <a:rPr lang="it-IT" sz="2800" b="1" dirty="0" smtClean="0">
                <a:latin typeface="Calibri" pitchFamily="34" charset="0"/>
              </a:rPr>
              <a:t>L</a:t>
            </a:r>
            <a:r>
              <a:rPr lang="it-IT" sz="1800" dirty="0" smtClean="0">
                <a:latin typeface="Calibri" pitchFamily="34" charset="0"/>
              </a:rPr>
              <a:t>e nuove tecnologie non possono e non devono sostituirsi ai libri né alle persone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che le utilizzano;</a:t>
            </a:r>
          </a:p>
          <a:p>
            <a:pPr>
              <a:buNone/>
            </a:pPr>
            <a:endParaRPr lang="it-IT" sz="1800" dirty="0" smtClean="0">
              <a:latin typeface="Calibri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67544" y="404664"/>
            <a:ext cx="7848872" cy="954107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it-IT" sz="2800" b="1" cap="small" dirty="0" smtClean="0">
                <a:solidFill>
                  <a:schemeClr val="tx1"/>
                </a:solidFill>
                <a:latin typeface="Garamond" pitchFamily="18" charset="0"/>
              </a:rPr>
              <a:t>Occorre fare delle considerazioni </a:t>
            </a:r>
          </a:p>
          <a:p>
            <a:pPr>
              <a:buFont typeface="Wingdings 2" pitchFamily="18" charset="2"/>
              <a:buNone/>
            </a:pPr>
            <a:r>
              <a:rPr lang="it-IT" sz="2800" b="1" cap="small" dirty="0" smtClean="0">
                <a:solidFill>
                  <a:schemeClr val="tx1"/>
                </a:solidFill>
                <a:latin typeface="Garamond" pitchFamily="18" charset="0"/>
              </a:rPr>
              <a:t>sull’utilizzo delle nuove tecnologie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b="1" dirty="0" smtClean="0">
                <a:latin typeface="Calibri" pitchFamily="34" charset="0"/>
              </a:rPr>
              <a:t>S</a:t>
            </a:r>
            <a:r>
              <a:rPr lang="it-IT" sz="1800" dirty="0" smtClean="0">
                <a:latin typeface="Calibri" pitchFamily="34" charset="0"/>
              </a:rPr>
              <a:t>ono uno strumento e non un fine; devono incoraggiare il coinvolgimento degli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studenti e arricchirne l’esperienza, e costituire possibilmente anche un valido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aiuto per studenti diversamente abili o con difficoltà di apprendimento; </a:t>
            </a:r>
          </a:p>
          <a:p>
            <a:pPr>
              <a:buNone/>
            </a:pPr>
            <a:r>
              <a:rPr lang="it-IT" sz="2800" b="1" dirty="0" smtClean="0">
                <a:latin typeface="Calibri" pitchFamily="34" charset="0"/>
              </a:rPr>
              <a:t>P</a:t>
            </a:r>
            <a:r>
              <a:rPr lang="it-IT" sz="1800" dirty="0" smtClean="0">
                <a:latin typeface="Calibri" pitchFamily="34" charset="0"/>
              </a:rPr>
              <a:t>er il docente non devono essere un ostacolo o un nemico, ma un valido alleato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nel lavoro quotidiano con gli studenti: il loro uso deve essere semplice, </a:t>
            </a:r>
          </a:p>
          <a:p>
            <a:pPr>
              <a:buNone/>
            </a:pPr>
            <a:r>
              <a:rPr lang="it-IT" sz="1800" dirty="0" smtClean="0">
                <a:latin typeface="Calibri" pitchFamily="34" charset="0"/>
              </a:rPr>
              <a:t>agevole, anche alla portata di chi con gli strumenti informatici ha poca dimestichezza. </a:t>
            </a:r>
          </a:p>
          <a:p>
            <a:pPr>
              <a:buNone/>
            </a:pPr>
            <a:r>
              <a:rPr lang="it-IT" sz="2800" b="1" dirty="0" smtClean="0">
                <a:latin typeface="Calibri" pitchFamily="34" charset="0"/>
              </a:rPr>
              <a:t>I </a:t>
            </a:r>
            <a:r>
              <a:rPr lang="it-IT" sz="1800" dirty="0" smtClean="0">
                <a:latin typeface="Calibri" pitchFamily="34" charset="0"/>
              </a:rPr>
              <a:t>docenti quindi non devono stravolgere il loro nostro modo di fare lezione, ma pensare di </a:t>
            </a:r>
            <a:r>
              <a:rPr lang="it-IT" sz="1800" b="1" dirty="0" smtClean="0">
                <a:latin typeface="Calibri" pitchFamily="34" charset="0"/>
              </a:rPr>
              <a:t>innovarlo dal punto di vista del “canale comunicativo”</a:t>
            </a:r>
            <a:r>
              <a:rPr lang="it-IT" sz="1800" dirty="0" smtClean="0">
                <a:latin typeface="Calibri" pitchFamily="34" charset="0"/>
              </a:rPr>
              <a:t>. La tecnologia può migliorare i metodi tradizionali di apprendimento, ma non potrà mai sostituire il </a:t>
            </a:r>
            <a:r>
              <a:rPr lang="it-IT" sz="1800" b="1" dirty="0" smtClean="0">
                <a:latin typeface="Calibri" pitchFamily="34" charset="0"/>
              </a:rPr>
              <a:t>contatto umano</a:t>
            </a:r>
            <a:r>
              <a:rPr lang="it-IT" sz="1800" dirty="0" smtClean="0">
                <a:latin typeface="Calibri" pitchFamily="34" charset="0"/>
              </a:rPr>
              <a:t>. </a:t>
            </a:r>
          </a:p>
          <a:p>
            <a:endParaRPr lang="it-IT" sz="1600" dirty="0"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332656"/>
            <a:ext cx="7848872" cy="954107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it-IT" sz="2800" b="1" cap="small" dirty="0" smtClean="0">
                <a:solidFill>
                  <a:schemeClr val="tx1"/>
                </a:solidFill>
                <a:latin typeface="Garamond" pitchFamily="18" charset="0"/>
              </a:rPr>
              <a:t>Occorre fare delle considerazioni </a:t>
            </a:r>
          </a:p>
          <a:p>
            <a:pPr>
              <a:buFont typeface="Wingdings 2" pitchFamily="18" charset="2"/>
              <a:buNone/>
            </a:pPr>
            <a:r>
              <a:rPr lang="it-IT" sz="2800" b="1" cap="small" dirty="0" smtClean="0">
                <a:solidFill>
                  <a:schemeClr val="tx1"/>
                </a:solidFill>
                <a:latin typeface="Garamond" pitchFamily="18" charset="0"/>
              </a:rPr>
              <a:t>sull’utilizzo delle nuove tecnologie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900" smtClean="0">
                <a:solidFill>
                  <a:srgbClr val="000000"/>
                </a:solidFill>
                <a:latin typeface="Agency FB" pitchFamily="34" charset="0"/>
              </a:rPr>
              <a:t/>
            </a:r>
            <a:br>
              <a:rPr lang="it-IT" sz="900" smtClean="0">
                <a:solidFill>
                  <a:srgbClr val="000000"/>
                </a:solidFill>
                <a:latin typeface="Agency FB" pitchFamily="34" charset="0"/>
              </a:rPr>
            </a:br>
            <a:r>
              <a:rPr lang="it-IT" sz="3200" b="1" smtClean="0">
                <a:latin typeface="Agency FB" pitchFamily="34" charset="0"/>
              </a:rPr>
              <a:t>Normativa di riferimento del PNSD </a:t>
            </a:r>
            <a:endParaRPr lang="it-IT" sz="32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it-IT" dirty="0" smtClean="0"/>
          </a:p>
          <a:p>
            <a:pPr>
              <a:defRPr/>
            </a:pPr>
            <a:endParaRPr lang="it-IT" sz="1100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endParaRPr lang="it-IT" sz="1100" dirty="0">
              <a:latin typeface="Calibri"/>
            </a:endParaRPr>
          </a:p>
          <a:p>
            <a:pPr>
              <a:defRPr/>
            </a:pPr>
            <a:r>
              <a:rPr lang="it-IT" sz="2800" dirty="0">
                <a:latin typeface="Calibri"/>
              </a:rPr>
              <a:t>Legge 107 del 13 luglio 2015 articolo 1 commi 56-57-58-59 </a:t>
            </a:r>
            <a:endParaRPr lang="it-IT" sz="2800" dirty="0" smtClean="0">
              <a:latin typeface="Calibri"/>
            </a:endParaRPr>
          </a:p>
          <a:p>
            <a:pPr>
              <a:defRPr/>
            </a:pPr>
            <a:endParaRPr lang="it-IT" sz="2800" dirty="0">
              <a:latin typeface="Calibri"/>
            </a:endParaRPr>
          </a:p>
          <a:p>
            <a:pPr>
              <a:defRPr/>
            </a:pPr>
            <a:r>
              <a:rPr lang="it-IT" sz="2800" dirty="0" smtClean="0">
                <a:latin typeface="Calibri"/>
              </a:rPr>
              <a:t>DM </a:t>
            </a:r>
            <a:r>
              <a:rPr lang="it-IT" sz="2800" dirty="0">
                <a:latin typeface="Calibri"/>
              </a:rPr>
              <a:t>851 del 27 ottobre 2015 «Piano Nazionale per la scuola Digitale»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509</TotalTime>
  <Words>2358</Words>
  <Application>Microsoft Office PowerPoint</Application>
  <PresentationFormat>Presentazione su schermo (4:3)</PresentationFormat>
  <Paragraphs>286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Equinozio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 Normativa di riferimento del PNSD </vt:lpstr>
      <vt:lpstr> Legge n. 107 del 13 Luglio 2015  Art.1 , Commi 56-57 </vt:lpstr>
      <vt:lpstr> Legge n. 107 del 13 luglio 2015 art.1 Comma 58 </vt:lpstr>
      <vt:lpstr> Legge n. 107 del 13 luglio 2015  - Art.1, comma 58 </vt:lpstr>
      <vt:lpstr> Legge n. 107 del 13 luglio 2015 - Art.1, Comma 59 </vt:lpstr>
      <vt:lpstr>  L’Animatore Digitale (Azione #28 del PNSD) 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amministratore</cp:lastModifiedBy>
  <cp:revision>137</cp:revision>
  <dcterms:created xsi:type="dcterms:W3CDTF">2009-06-13T17:59:10Z</dcterms:created>
  <dcterms:modified xsi:type="dcterms:W3CDTF">2016-02-14T07:43:45Z</dcterms:modified>
</cp:coreProperties>
</file>